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2" showSpecialPlsOnTitleSld="0" saveSubsetFonts="1" autoCompressPictures="0">
  <p:sldMasterIdLst>
    <p:sldMasterId id="2147483661" r:id="rId1"/>
  </p:sldMasterIdLst>
  <p:notesMasterIdLst>
    <p:notesMasterId r:id="rId19"/>
  </p:notesMasterIdLst>
  <p:sldIdLst>
    <p:sldId id="256" r:id="rId2"/>
    <p:sldId id="270" r:id="rId3"/>
    <p:sldId id="272" r:id="rId4"/>
    <p:sldId id="271" r:id="rId5"/>
    <p:sldId id="258" r:id="rId6"/>
    <p:sldId id="260" r:id="rId7"/>
    <p:sldId id="269" r:id="rId8"/>
    <p:sldId id="261" r:id="rId9"/>
    <p:sldId id="262" r:id="rId10"/>
    <p:sldId id="263" r:id="rId11"/>
    <p:sldId id="265" r:id="rId12"/>
    <p:sldId id="273" r:id="rId13"/>
    <p:sldId id="274" r:id="rId14"/>
    <p:sldId id="266" r:id="rId15"/>
    <p:sldId id="275" r:id="rId16"/>
    <p:sldId id="267" r:id="rId17"/>
    <p:sldId id="259"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0" autoAdjust="0"/>
    <p:restoredTop sz="91069" autoAdjust="0"/>
  </p:normalViewPr>
  <p:slideViewPr>
    <p:cSldViewPr snapToGrid="0" snapToObjects="1">
      <p:cViewPr varScale="1">
        <p:scale>
          <a:sx n="104" d="100"/>
          <a:sy n="104" d="100"/>
        </p:scale>
        <p:origin x="2514"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8DAFD1-D378-4742-A97D-5E2BE671F7FF}" type="datetimeFigureOut">
              <a:rPr lang="en-US" smtClean="0"/>
              <a:t>8/21/2019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0F4E59-A311-BB4C-9CCA-C6E2702B1B04}" type="slidenum">
              <a:rPr lang="en-US" smtClean="0"/>
              <a:t>‹#›</a:t>
            </a:fld>
            <a:endParaRPr lang="en-US"/>
          </a:p>
        </p:txBody>
      </p:sp>
    </p:spTree>
    <p:extLst>
      <p:ext uri="{BB962C8B-B14F-4D97-AF65-F5344CB8AC3E}">
        <p14:creationId xmlns:p14="http://schemas.microsoft.com/office/powerpoint/2010/main" val="237208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70F4E59-A311-BB4C-9CCA-C6E2702B1B04}" type="slidenum">
              <a:rPr lang="en-US" smtClean="0"/>
              <a:t>2</a:t>
            </a:fld>
            <a:endParaRPr lang="en-US"/>
          </a:p>
        </p:txBody>
      </p:sp>
    </p:spTree>
    <p:extLst>
      <p:ext uri="{BB962C8B-B14F-4D97-AF65-F5344CB8AC3E}">
        <p14:creationId xmlns:p14="http://schemas.microsoft.com/office/powerpoint/2010/main" val="41084536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a:t>
            </a:r>
            <a:r>
              <a:rPr lang="en-GB" baseline="0" dirty="0"/>
              <a:t> how do you get involved? There are two different ways to do so, for BirdLife Partners the coordinators working group or becoming a partner are applicable and for external organisations or individuals you can become a member. </a:t>
            </a:r>
            <a:endParaRPr lang="en-GB" dirty="0"/>
          </a:p>
        </p:txBody>
      </p:sp>
      <p:sp>
        <p:nvSpPr>
          <p:cNvPr id="4" name="Slide Number Placeholder 3"/>
          <p:cNvSpPr>
            <a:spLocks noGrp="1"/>
          </p:cNvSpPr>
          <p:nvPr>
            <p:ph type="sldNum" sz="quarter" idx="10"/>
          </p:nvPr>
        </p:nvSpPr>
        <p:spPr/>
        <p:txBody>
          <a:bodyPr/>
          <a:lstStyle/>
          <a:p>
            <a:fld id="{A70F4E59-A311-BB4C-9CCA-C6E2702B1B04}" type="slidenum">
              <a:rPr lang="en-US" smtClean="0"/>
              <a:t>11</a:t>
            </a:fld>
            <a:endParaRPr lang="en-US"/>
          </a:p>
        </p:txBody>
      </p:sp>
    </p:spTree>
    <p:extLst>
      <p:ext uri="{BB962C8B-B14F-4D97-AF65-F5344CB8AC3E}">
        <p14:creationId xmlns:p14="http://schemas.microsoft.com/office/powerpoint/2010/main" val="14340715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Become</a:t>
            </a:r>
            <a:r>
              <a:rPr lang="en-GB" baseline="0" dirty="0"/>
              <a:t> a partner for free to access all of our educational resources. For example our U.K. partner Learning through Landscapes have developed a guide for organisations working with schools to develop their grounds and our Portuguese partner from SPEA has developed a guide to engaging schools with conservation and birds. </a:t>
            </a:r>
          </a:p>
          <a:p>
            <a:endParaRPr lang="en-GB" baseline="0" dirty="0"/>
          </a:p>
          <a:p>
            <a:r>
              <a:rPr lang="en-GB" baseline="0" dirty="0"/>
              <a:t>We have written case studies to give examples of how we are engaging through the curriculum, conservation and using different planning tools. There are partner profiles so you can learn more about how each organisation contributes to outdoor learning and are useful if you are looking for international partners. We will be hosting webinars and events as part of the network and you will be invited to share your case studies, resources and  build a partner profile. </a:t>
            </a:r>
            <a:endParaRPr lang="en-GB" dirty="0"/>
          </a:p>
          <a:p>
            <a:endParaRPr lang="en-GB" dirty="0"/>
          </a:p>
        </p:txBody>
      </p:sp>
      <p:sp>
        <p:nvSpPr>
          <p:cNvPr id="4" name="Slide Number Placeholder 3"/>
          <p:cNvSpPr>
            <a:spLocks noGrp="1"/>
          </p:cNvSpPr>
          <p:nvPr>
            <p:ph type="sldNum" sz="quarter" idx="10"/>
          </p:nvPr>
        </p:nvSpPr>
        <p:spPr/>
        <p:txBody>
          <a:bodyPr/>
          <a:lstStyle/>
          <a:p>
            <a:fld id="{A70F4E59-A311-BB4C-9CCA-C6E2702B1B04}" type="slidenum">
              <a:rPr lang="en-US" smtClean="0"/>
              <a:t>12</a:t>
            </a:fld>
            <a:endParaRPr lang="en-US"/>
          </a:p>
        </p:txBody>
      </p:sp>
    </p:spTree>
    <p:extLst>
      <p:ext uri="{BB962C8B-B14F-4D97-AF65-F5344CB8AC3E}">
        <p14:creationId xmlns:p14="http://schemas.microsoft.com/office/powerpoint/2010/main" val="14340715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70F4E59-A311-BB4C-9CCA-C6E2702B1B04}" type="slidenum">
              <a:rPr lang="en-US" smtClean="0"/>
              <a:t>13</a:t>
            </a:fld>
            <a:endParaRPr lang="en-US"/>
          </a:p>
        </p:txBody>
      </p:sp>
    </p:spTree>
    <p:extLst>
      <p:ext uri="{BB962C8B-B14F-4D97-AF65-F5344CB8AC3E}">
        <p14:creationId xmlns:p14="http://schemas.microsoft.com/office/powerpoint/2010/main" val="23767225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Membership is open for all environmental and educational organisations and professionals working in this field who are not part of the BirdLife partners. This will enable us to</a:t>
            </a:r>
            <a:r>
              <a:rPr lang="en-GB" baseline="0" dirty="0"/>
              <a:t> work in partnership with schools or universities, youth groups, other NGO’s and networks to bring in new expertise and ways of engaging people with nature. </a:t>
            </a:r>
            <a:endParaRPr lang="en-GB" dirty="0"/>
          </a:p>
        </p:txBody>
      </p:sp>
      <p:sp>
        <p:nvSpPr>
          <p:cNvPr id="4" name="Slide Number Placeholder 3"/>
          <p:cNvSpPr>
            <a:spLocks noGrp="1"/>
          </p:cNvSpPr>
          <p:nvPr>
            <p:ph type="sldNum" sz="quarter" idx="10"/>
          </p:nvPr>
        </p:nvSpPr>
        <p:spPr/>
        <p:txBody>
          <a:bodyPr/>
          <a:lstStyle/>
          <a:p>
            <a:fld id="{A70F4E59-A311-BB4C-9CCA-C6E2702B1B04}" type="slidenum">
              <a:rPr lang="en-US" smtClean="0"/>
              <a:t>15</a:t>
            </a:fld>
            <a:endParaRPr lang="en-US"/>
          </a:p>
        </p:txBody>
      </p:sp>
    </p:spTree>
    <p:extLst>
      <p:ext uri="{BB962C8B-B14F-4D97-AF65-F5344CB8AC3E}">
        <p14:creationId xmlns:p14="http://schemas.microsoft.com/office/powerpoint/2010/main" val="14340715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70F4E59-A311-BB4C-9CCA-C6E2702B1B04}" type="slidenum">
              <a:rPr lang="en-US" smtClean="0"/>
              <a:t>16</a:t>
            </a:fld>
            <a:endParaRPr lang="en-US"/>
          </a:p>
        </p:txBody>
      </p:sp>
    </p:spTree>
    <p:extLst>
      <p:ext uri="{BB962C8B-B14F-4D97-AF65-F5344CB8AC3E}">
        <p14:creationId xmlns:p14="http://schemas.microsoft.com/office/powerpoint/2010/main" val="27473795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 join the network as a partner</a:t>
            </a:r>
            <a:r>
              <a:rPr lang="en-GB" baseline="0" dirty="0"/>
              <a:t> all you need to do is fill in the form on the get involved section of our website. You will then be automatically included as a partner and the information you provide will be used to build your partner profile to be added to the website. </a:t>
            </a:r>
          </a:p>
          <a:p>
            <a:endParaRPr lang="en-GB" baseline="0" dirty="0"/>
          </a:p>
          <a:p>
            <a:r>
              <a:rPr lang="en-GB" baseline="0" dirty="0"/>
              <a:t>If you are interested in being part of the coordinating working group, just send us an email at owleducation@birdlifemalta.org or have a chat with me during the conference to discuss how you would like to get more involved. </a:t>
            </a:r>
          </a:p>
          <a:p>
            <a:endParaRPr lang="en-GB" baseline="0" dirty="0"/>
          </a:p>
          <a:p>
            <a:endParaRPr lang="en-GB" dirty="0"/>
          </a:p>
        </p:txBody>
      </p:sp>
      <p:sp>
        <p:nvSpPr>
          <p:cNvPr id="4" name="Slide Number Placeholder 3"/>
          <p:cNvSpPr>
            <a:spLocks noGrp="1"/>
          </p:cNvSpPr>
          <p:nvPr>
            <p:ph type="sldNum" sz="quarter" idx="10"/>
          </p:nvPr>
        </p:nvSpPr>
        <p:spPr/>
        <p:txBody>
          <a:bodyPr/>
          <a:lstStyle/>
          <a:p>
            <a:fld id="{A70F4E59-A311-BB4C-9CCA-C6E2702B1B04}" type="slidenum">
              <a:rPr lang="en-US" smtClean="0"/>
              <a:t>17</a:t>
            </a:fld>
            <a:endParaRPr lang="en-US"/>
          </a:p>
        </p:txBody>
      </p:sp>
    </p:spTree>
    <p:extLst>
      <p:ext uri="{BB962C8B-B14F-4D97-AF65-F5344CB8AC3E}">
        <p14:creationId xmlns:p14="http://schemas.microsoft.com/office/powerpoint/2010/main" val="38026982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By working together, across</a:t>
            </a:r>
            <a:r>
              <a:rPr lang="en-GB" baseline="0" dirty="0"/>
              <a:t> borders</a:t>
            </a:r>
            <a:r>
              <a:rPr lang="en-GB" dirty="0"/>
              <a:t> we can be more</a:t>
            </a:r>
            <a:r>
              <a:rPr lang="en-GB" baseline="0" dirty="0"/>
              <a:t> effective in engaging the next generation with nature to inspire, equip and empower individuals to live more sustainably. </a:t>
            </a:r>
          </a:p>
        </p:txBody>
      </p:sp>
      <p:sp>
        <p:nvSpPr>
          <p:cNvPr id="4" name="Slide Number Placeholder 3"/>
          <p:cNvSpPr>
            <a:spLocks noGrp="1"/>
          </p:cNvSpPr>
          <p:nvPr>
            <p:ph type="sldNum" sz="quarter" idx="10"/>
          </p:nvPr>
        </p:nvSpPr>
        <p:spPr/>
        <p:txBody>
          <a:bodyPr/>
          <a:lstStyle/>
          <a:p>
            <a:fld id="{A70F4E59-A311-BB4C-9CCA-C6E2702B1B04}" type="slidenum">
              <a:rPr lang="en-US" smtClean="0"/>
              <a:t>18</a:t>
            </a:fld>
            <a:endParaRPr lang="en-US"/>
          </a:p>
        </p:txBody>
      </p:sp>
    </p:spTree>
    <p:extLst>
      <p:ext uri="{BB962C8B-B14F-4D97-AF65-F5344CB8AC3E}">
        <p14:creationId xmlns:p14="http://schemas.microsoft.com/office/powerpoint/2010/main" val="31052835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It is</a:t>
            </a:r>
            <a:r>
              <a:rPr lang="en-GB" baseline="0" dirty="0"/>
              <a:t> great to be here today and see so many environmental educators together in one room, I have learnt so much from all of you already!  </a:t>
            </a:r>
          </a:p>
          <a:p>
            <a:endParaRPr lang="en-GB" baseline="0" dirty="0"/>
          </a:p>
          <a:p>
            <a:r>
              <a:rPr lang="en-GB" dirty="0"/>
              <a:t>To</a:t>
            </a:r>
            <a:r>
              <a:rPr lang="en-GB" baseline="0" dirty="0"/>
              <a:t> introduce myself, my name is Sarah Brady and I am the education manager at BirdLife Malta. I have always been fascinated by the natural world from a young age as you can see!  After being inspired by a childhood spent in the outdoors in the highlands of Scotland and countless David Attenborough documentaries I decided in primary 7, that I wanted to work in conservation having seriously pondered being either an oceanographer or geologist. But no, conservation was the one for me. I started volunteering for an environmental education organisation called </a:t>
            </a:r>
            <a:r>
              <a:rPr lang="en-GB" baseline="0" dirty="0" err="1"/>
              <a:t>Wildthings</a:t>
            </a:r>
            <a:r>
              <a:rPr lang="en-GB" baseline="0" dirty="0"/>
              <a:t>! in the North of Scotland aged 14 and eventually worked for them as a </a:t>
            </a:r>
            <a:r>
              <a:rPr lang="en-GB" baseline="0" dirty="0" err="1"/>
              <a:t>bushcraft</a:t>
            </a:r>
            <a:r>
              <a:rPr lang="en-GB" baseline="0" dirty="0"/>
              <a:t> instructor until I finished University. </a:t>
            </a:r>
          </a:p>
          <a:p>
            <a:endParaRPr lang="en-GB" baseline="0" dirty="0"/>
          </a:p>
          <a:p>
            <a:r>
              <a:rPr lang="en-GB" baseline="0" dirty="0"/>
              <a:t>I started off wanting to work with endangered animals studying conservation biology, until I made the decision that science wasn’t my strong point and actually the most endangered animal in the wild that I could help with my background in environmental education was humans. </a:t>
            </a:r>
          </a:p>
          <a:p>
            <a:endParaRPr lang="en-GB" baseline="0" dirty="0"/>
          </a:p>
          <a:p>
            <a:r>
              <a:rPr lang="en-GB" baseline="0" dirty="0"/>
              <a:t>Since graduating, I have spent most of my time working with BirdLife Malta, having got involved as a volunteer for a 1 year placement through </a:t>
            </a:r>
            <a:r>
              <a:rPr lang="en-GB" baseline="0" dirty="0" err="1"/>
              <a:t>erasmus</a:t>
            </a:r>
            <a:r>
              <a:rPr lang="en-GB" baseline="0" dirty="0"/>
              <a:t> and since then becoming the education manager. </a:t>
            </a:r>
          </a:p>
          <a:p>
            <a:endParaRPr lang="en-GB" baseline="0" dirty="0"/>
          </a:p>
        </p:txBody>
      </p:sp>
      <p:sp>
        <p:nvSpPr>
          <p:cNvPr id="4" name="Slide Number Placeholder 3"/>
          <p:cNvSpPr>
            <a:spLocks noGrp="1"/>
          </p:cNvSpPr>
          <p:nvPr>
            <p:ph type="sldNum" sz="quarter" idx="10"/>
          </p:nvPr>
        </p:nvSpPr>
        <p:spPr/>
        <p:txBody>
          <a:bodyPr/>
          <a:lstStyle/>
          <a:p>
            <a:fld id="{A70F4E59-A311-BB4C-9CCA-C6E2702B1B04}" type="slidenum">
              <a:rPr lang="en-US" smtClean="0"/>
              <a:t>3</a:t>
            </a:fld>
            <a:endParaRPr lang="en-US"/>
          </a:p>
        </p:txBody>
      </p:sp>
    </p:spTree>
    <p:extLst>
      <p:ext uri="{BB962C8B-B14F-4D97-AF65-F5344CB8AC3E}">
        <p14:creationId xmlns:p14="http://schemas.microsoft.com/office/powerpoint/2010/main" val="26683396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Welcome</a:t>
            </a:r>
            <a:r>
              <a:rPr lang="en-GB" baseline="0" dirty="0"/>
              <a:t> to Malta</a:t>
            </a:r>
            <a:r>
              <a:rPr lang="en-GB" dirty="0"/>
              <a:t>. Malta is 316km2 . It has just over 450,000 people and about 1,400 people</a:t>
            </a:r>
            <a:r>
              <a:rPr lang="en-GB" baseline="0" dirty="0"/>
              <a:t> per square km. This map shows the 20% of the land is protected for nature conservation. </a:t>
            </a:r>
          </a:p>
          <a:p>
            <a:endParaRPr lang="en-GB" baseline="0" dirty="0"/>
          </a:p>
          <a:p>
            <a:r>
              <a:rPr lang="en-GB" baseline="0" dirty="0"/>
              <a:t>We also have the highest percentage of urbanised area in the EU at 33%. The second highest is Belgium at 13 %. The natural landscape is mostly made up of </a:t>
            </a:r>
            <a:r>
              <a:rPr lang="en-GB" baseline="0" dirty="0" err="1"/>
              <a:t>garrigue</a:t>
            </a:r>
            <a:r>
              <a:rPr lang="en-GB" baseline="0" dirty="0"/>
              <a:t> ( a shrubby habitat characterised by herbs such as Thyme, fennel and rosemary). We also have a few small wetlands and some remnant's of mostly pine woodland. </a:t>
            </a:r>
          </a:p>
          <a:p>
            <a:endParaRPr lang="en-GB" baseline="0" dirty="0"/>
          </a:p>
          <a:p>
            <a:endParaRPr lang="en-GB" dirty="0"/>
          </a:p>
        </p:txBody>
      </p:sp>
      <p:sp>
        <p:nvSpPr>
          <p:cNvPr id="4" name="Slide Number Placeholder 3"/>
          <p:cNvSpPr>
            <a:spLocks noGrp="1"/>
          </p:cNvSpPr>
          <p:nvPr>
            <p:ph type="sldNum" sz="quarter" idx="10"/>
          </p:nvPr>
        </p:nvSpPr>
        <p:spPr/>
        <p:txBody>
          <a:bodyPr/>
          <a:lstStyle/>
          <a:p>
            <a:fld id="{A70F4E59-A311-BB4C-9CCA-C6E2702B1B04}" type="slidenum">
              <a:rPr lang="en-US" smtClean="0"/>
              <a:t>4</a:t>
            </a:fld>
            <a:endParaRPr lang="en-US"/>
          </a:p>
        </p:txBody>
      </p:sp>
    </p:spTree>
    <p:extLst>
      <p:ext uri="{BB962C8B-B14F-4D97-AF65-F5344CB8AC3E}">
        <p14:creationId xmlns:p14="http://schemas.microsoft.com/office/powerpoint/2010/main" val="22060126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BirdLife</a:t>
            </a:r>
            <a:r>
              <a:rPr lang="en-GB" baseline="0" dirty="0"/>
              <a:t> Malta is the oldest environmental NGO in Malta, started in 1962 as MOS (Malta Ornithological Society). Our vision is </a:t>
            </a:r>
            <a:r>
              <a:rPr lang="en-GB" sz="1200" kern="1200" baseline="0" dirty="0">
                <a:solidFill>
                  <a:schemeClr val="tx1"/>
                </a:solidFill>
                <a:effectLst/>
                <a:latin typeface="+mn-lt"/>
                <a:ea typeface="+mn-ea"/>
                <a:cs typeface="+mn-cs"/>
              </a:rPr>
              <a:t>t</a:t>
            </a:r>
            <a:r>
              <a:rPr lang="en-GB" sz="1200" kern="1200" dirty="0">
                <a:solidFill>
                  <a:schemeClr val="tx1"/>
                </a:solidFill>
                <a:effectLst/>
                <a:latin typeface="+mn-lt"/>
                <a:ea typeface="+mn-ea"/>
                <a:cs typeface="+mn-cs"/>
              </a:rPr>
              <a:t>o have a country which flourishes with increased biodiversity and an increased respect towards it by the people of Malta and Gozo to live sustainably with nature.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Malta is a small country, with an increasingly</a:t>
            </a:r>
            <a:r>
              <a:rPr lang="en-GB" sz="1200" kern="1200" baseline="0" dirty="0">
                <a:solidFill>
                  <a:schemeClr val="tx1"/>
                </a:solidFill>
                <a:effectLst/>
                <a:latin typeface="+mn-lt"/>
                <a:ea typeface="+mn-ea"/>
                <a:cs typeface="+mn-cs"/>
              </a:rPr>
              <a:t> urbanised culture and countryside. There is no space that wildlife can go to take refuge. We need to change hearts and minds that nature is important, not just for the environment but also for ourselves, our health and wellbeing. </a:t>
            </a:r>
            <a:r>
              <a:rPr lang="en-GB" sz="1200" b="1" kern="1200" dirty="0">
                <a:solidFill>
                  <a:schemeClr val="tx1"/>
                </a:solidFill>
                <a:effectLst/>
                <a:latin typeface="+mn-lt"/>
                <a:ea typeface="+mn-ea"/>
                <a:cs typeface="+mn-cs"/>
              </a:rPr>
              <a:t> This is why</a:t>
            </a:r>
            <a:r>
              <a:rPr lang="en-GB" sz="1200" b="1" kern="1200" baseline="0" dirty="0">
                <a:solidFill>
                  <a:schemeClr val="tx1"/>
                </a:solidFill>
                <a:effectLst/>
                <a:latin typeface="+mn-lt"/>
                <a:ea typeface="+mn-ea"/>
                <a:cs typeface="+mn-cs"/>
              </a:rPr>
              <a:t> one of BirdLife Malta’s core strategies is education. </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A70F4E59-A311-BB4C-9CCA-C6E2702B1B04}" type="slidenum">
              <a:rPr lang="en-US" smtClean="0"/>
              <a:t>5</a:t>
            </a:fld>
            <a:endParaRPr lang="en-US"/>
          </a:p>
        </p:txBody>
      </p:sp>
    </p:spTree>
    <p:extLst>
      <p:ext uri="{BB962C8B-B14F-4D97-AF65-F5344CB8AC3E}">
        <p14:creationId xmlns:p14="http://schemas.microsoft.com/office/powerpoint/2010/main" val="18572165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Our education programmes started with campaigning about Robin Trapping, in which wild robins are caught in small cages for pets. Here you can see our current CEO, Mr Mark Sultana as a child in Valletta the capital city. This was one of our first successful campaigns and saw the eradication of robin trapping.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Although we do a lot of non- formal education, I am going to focus on our schools programmes.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Dinja Waħda is BirdLife Malta’s flagship education programme which means ‘One World’ in Maltese. It consists of an action guide with lesson plans and resources for teachers to encourage learning through nature in the curriculum. We work with ¾ of the primary schools in Malta , it all started from 1992 with our current president of BLM who was then the education officer.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This then forms part of an awards scheme where schools can win points according to the variety of different activities they will participate in. As part of this programme we have field visits for Y2 (about 3 years) up until Form 5 (upper secondary age) at our nature reserves.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Dinja Waħda has been ongoing for over 20 years and during that time we have spent a lot of time developing the best formula for engaging with schools, we didn’t always get it right and we are still developing our work. Recently we realised that according to the latest research experiential learning outdoors is the most effective way of engaging children with nature but a lot of our activities were more arts and crafts based to be easily used in the classroom. We are now undergoing the process of building a culture of outdoor learning in schools, trying to build the bridge between outdoor and classroom learning. Through which we are now delving into school grounds development work, a new area for us for which international experts has helped us to develop structures and problem solve challenges.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Throughout this process the support from our partners has been invaluable, organisations who have already gone through this process in their countries have been able to provide advice and support for us in facilitating this change. Likewise we have been able to support organisations who are starting to build their education programmes and show the journey that we have been on from campaigning about trapping Robins as we saw from Mark to providing opportunities for people to build a better relationship with nature.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Through getting expertise from different international organisations, it has made our programmes more effective and we have hopefully managed to support other organisations in the same way.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One World Learning  is a network which aims to provide a way to facilitate this process by expanding the Dinja Waħda programme to include action guides and case studies from different organisations and countries around Europe. Funded by Erasmus+ in 2017, OWL brought together best practises in this field from five European countries and the wider BirdLife Europe partnership. We have benefited from the experiences and knowledge that others have been able to provide, and equally we have been able to pass on our knowledge and experiences to other organisations. We are now growing the network and linking organisations around the globe to share educational resources and experience.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endParaRPr lang="en-GB" dirty="0"/>
          </a:p>
          <a:p>
            <a:r>
              <a:rPr lang="en-GB" dirty="0"/>
              <a:t>The name One World</a:t>
            </a:r>
            <a:r>
              <a:rPr lang="en-GB" baseline="0" dirty="0"/>
              <a:t> Learning</a:t>
            </a:r>
            <a:r>
              <a:rPr lang="en-GB" dirty="0"/>
              <a:t> represents two key environmental concepts: biodiversity and sustainability. As the most influential organisms on the planet, we humans are responsible for sustaining the health and richness of life on earth. Environmental issues</a:t>
            </a:r>
            <a:r>
              <a:rPr lang="en-GB" baseline="0" dirty="0"/>
              <a:t> cannot be contained between borders, therefore it is vital that we work transnationally to create effective conservation efforts. </a:t>
            </a:r>
          </a:p>
          <a:p>
            <a:endParaRPr lang="en-GB" baseline="0" dirty="0"/>
          </a:p>
          <a:p>
            <a:r>
              <a:rPr lang="en-GB" dirty="0"/>
              <a:t>We are a network of education professionals who believe that nature education is vital in order to inspire and empower individuals and communities to live sustainably.</a:t>
            </a:r>
          </a:p>
          <a:p>
            <a:endParaRPr lang="en-GB" dirty="0"/>
          </a:p>
          <a:p>
            <a:endParaRPr lang="en-GB" dirty="0"/>
          </a:p>
        </p:txBody>
      </p:sp>
      <p:sp>
        <p:nvSpPr>
          <p:cNvPr id="4" name="Slide Number Placeholder 3"/>
          <p:cNvSpPr>
            <a:spLocks noGrp="1"/>
          </p:cNvSpPr>
          <p:nvPr>
            <p:ph type="sldNum" sz="quarter" idx="10"/>
          </p:nvPr>
        </p:nvSpPr>
        <p:spPr/>
        <p:txBody>
          <a:bodyPr/>
          <a:lstStyle/>
          <a:p>
            <a:fld id="{A70F4E59-A311-BB4C-9CCA-C6E2702B1B04}" type="slidenum">
              <a:rPr lang="en-US" smtClean="0"/>
              <a:t>6</a:t>
            </a:fld>
            <a:endParaRPr lang="en-US"/>
          </a:p>
        </p:txBody>
      </p:sp>
    </p:spTree>
    <p:extLst>
      <p:ext uri="{BB962C8B-B14F-4D97-AF65-F5344CB8AC3E}">
        <p14:creationId xmlns:p14="http://schemas.microsoft.com/office/powerpoint/2010/main" val="14340715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a:p>
            <a:r>
              <a:rPr lang="en-GB" dirty="0"/>
              <a:t>The</a:t>
            </a:r>
            <a:r>
              <a:rPr lang="en-GB" baseline="0" dirty="0"/>
              <a:t> e</a:t>
            </a:r>
            <a:r>
              <a:rPr lang="en-GB" dirty="0"/>
              <a:t>nthusiasm, inspiration and hard work  of these organisations</a:t>
            </a:r>
            <a:r>
              <a:rPr lang="en-GB" baseline="0" dirty="0"/>
              <a:t> </a:t>
            </a:r>
            <a:r>
              <a:rPr lang="en-GB" dirty="0"/>
              <a:t>have made One World Learning a reality.</a:t>
            </a:r>
          </a:p>
          <a:p>
            <a:endParaRPr lang="en-GB" dirty="0"/>
          </a:p>
          <a:p>
            <a:r>
              <a:rPr lang="en-GB" dirty="0"/>
              <a:t>The organisations</a:t>
            </a:r>
            <a:r>
              <a:rPr lang="en-GB" baseline="0" dirty="0"/>
              <a:t> are: BirdLife Europe and Central Asia communications team, Polish society for the protection of birds, the Ministry of education and employment in Malta, Learning through Landscapes from the U.K., </a:t>
            </a:r>
            <a:r>
              <a:rPr lang="en-GB" sz="1200" kern="1200" dirty="0">
                <a:solidFill>
                  <a:schemeClr val="tx1"/>
                </a:solidFill>
                <a:effectLst/>
                <a:latin typeface="+mn-lt"/>
                <a:ea typeface="+mn-ea"/>
                <a:cs typeface="+mn-cs"/>
              </a:rPr>
              <a:t>Portuguese society for the study of birds and BirdLife Malta who</a:t>
            </a:r>
            <a:r>
              <a:rPr lang="en-GB" sz="1200" kern="1200" baseline="0" dirty="0">
                <a:solidFill>
                  <a:schemeClr val="tx1"/>
                </a:solidFill>
                <a:effectLst/>
                <a:latin typeface="+mn-lt"/>
                <a:ea typeface="+mn-ea"/>
                <a:cs typeface="+mn-cs"/>
              </a:rPr>
              <a:t> were the lead partner. </a:t>
            </a:r>
            <a:endParaRPr lang="en-GB" dirty="0"/>
          </a:p>
          <a:p>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fld id="{A70F4E59-A311-BB4C-9CCA-C6E2702B1B04}" type="slidenum">
              <a:rPr lang="en-US" smtClean="0"/>
              <a:t>7</a:t>
            </a:fld>
            <a:endParaRPr lang="en-US"/>
          </a:p>
        </p:txBody>
      </p:sp>
    </p:spTree>
    <p:extLst>
      <p:ext uri="{BB962C8B-B14F-4D97-AF65-F5344CB8AC3E}">
        <p14:creationId xmlns:p14="http://schemas.microsoft.com/office/powerpoint/2010/main" val="14340715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are also part of something bigger,</a:t>
            </a:r>
            <a:r>
              <a:rPr lang="en-GB" baseline="0" dirty="0"/>
              <a:t> BirdLife International. A global partnership of over 121 organisations who work in the conservation of birds and nature. </a:t>
            </a:r>
            <a:r>
              <a:rPr lang="en-GB" dirty="0"/>
              <a:t>There are so many BirdLife partners who have fantastic education programmes, and </a:t>
            </a:r>
            <a:r>
              <a:rPr lang="en-GB" baseline="0" dirty="0"/>
              <a:t>there are those who want to establish new education programmes.  However, we can communicate more to share our ideas, resources and strategies to engaging people with nature. </a:t>
            </a:r>
          </a:p>
          <a:p>
            <a:endParaRPr lang="en-GB" baseline="0" dirty="0"/>
          </a:p>
          <a:p>
            <a:r>
              <a:rPr lang="en-GB" baseline="0" dirty="0"/>
              <a:t>BirdLife International partners are invited to participate in the One World Learning network</a:t>
            </a:r>
          </a:p>
          <a:p>
            <a:endParaRPr lang="en-GB" baseline="0" dirty="0"/>
          </a:p>
          <a:p>
            <a:endParaRPr lang="en-GB" baseline="0" dirty="0"/>
          </a:p>
          <a:p>
            <a:r>
              <a:rPr lang="en-GB" baseline="0" dirty="0"/>
              <a:t> </a:t>
            </a:r>
            <a:endParaRPr lang="en-GB" dirty="0"/>
          </a:p>
        </p:txBody>
      </p:sp>
      <p:sp>
        <p:nvSpPr>
          <p:cNvPr id="4" name="Slide Number Placeholder 3"/>
          <p:cNvSpPr>
            <a:spLocks noGrp="1"/>
          </p:cNvSpPr>
          <p:nvPr>
            <p:ph type="sldNum" sz="quarter" idx="10"/>
          </p:nvPr>
        </p:nvSpPr>
        <p:spPr/>
        <p:txBody>
          <a:bodyPr/>
          <a:lstStyle/>
          <a:p>
            <a:fld id="{A70F4E59-A311-BB4C-9CCA-C6E2702B1B04}" type="slidenum">
              <a:rPr lang="en-US" smtClean="0"/>
              <a:t>8</a:t>
            </a:fld>
            <a:endParaRPr lang="en-US"/>
          </a:p>
        </p:txBody>
      </p:sp>
    </p:spTree>
    <p:extLst>
      <p:ext uri="{BB962C8B-B14F-4D97-AF65-F5344CB8AC3E}">
        <p14:creationId xmlns:p14="http://schemas.microsoft.com/office/powerpoint/2010/main" val="6044462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dirty="0"/>
              <a:t>Our aim is to promote learning through</a:t>
            </a:r>
            <a:r>
              <a:rPr lang="en-GB" baseline="0" dirty="0"/>
              <a:t> nature to inspire, equip and empower individuals and communities to live sustainably. The way in which we want to achieve this is by advocating learning through nature and supporting the development and implementation of high quality learning through nature programmes. </a:t>
            </a:r>
          </a:p>
          <a:p>
            <a:endParaRPr lang="en-GB" baseline="0" dirty="0"/>
          </a:p>
          <a:p>
            <a:r>
              <a:rPr lang="en-GB" baseline="0" dirty="0"/>
              <a:t>We chose the terms ‘learning through nature’ to demonstrate the concept that nature is a medium through which we can learn in numerous different ways from academic subjects to soft skills development. Through spending time in nature we can all learn more about ourselves. And  by applying nature in this context it provides a way for each of us to appreciate the wonder and the importance of the natural world on a daily basis. </a:t>
            </a:r>
          </a:p>
          <a:p>
            <a:endParaRPr lang="en-GB" baseline="0" dirty="0"/>
          </a:p>
          <a:p>
            <a:r>
              <a:rPr lang="en-GB" baseline="0" dirty="0"/>
              <a:t>Every single one of us has had life changing moments in nature. For me it has been spending my childhood exploring the Scottish highlands, watching wildlife documentaries of the most bizarre and wonderful creatures you couldn’t even imagine that sparked my curiosity. For others it could have been a moment where you were at the right place at the right time to watch wildlife behave unguarded and unaware that you were watching them. We want to provide opportunities for children, young people and adults to have their life changing moment in nature because only through this moment will we see those behavioural changes that lead to a more sustainable future. </a:t>
            </a:r>
            <a:endParaRPr lang="en-GB" dirty="0"/>
          </a:p>
        </p:txBody>
      </p:sp>
      <p:sp>
        <p:nvSpPr>
          <p:cNvPr id="4" name="Slide Number Placeholder 3"/>
          <p:cNvSpPr>
            <a:spLocks noGrp="1"/>
          </p:cNvSpPr>
          <p:nvPr>
            <p:ph type="sldNum" sz="quarter" idx="10"/>
          </p:nvPr>
        </p:nvSpPr>
        <p:spPr/>
        <p:txBody>
          <a:bodyPr/>
          <a:lstStyle/>
          <a:p>
            <a:fld id="{A70F4E59-A311-BB4C-9CCA-C6E2702B1B04}" type="slidenum">
              <a:rPr lang="en-US" smtClean="0"/>
              <a:t>9</a:t>
            </a:fld>
            <a:endParaRPr lang="en-US"/>
          </a:p>
        </p:txBody>
      </p:sp>
    </p:spTree>
    <p:extLst>
      <p:ext uri="{BB962C8B-B14F-4D97-AF65-F5344CB8AC3E}">
        <p14:creationId xmlns:p14="http://schemas.microsoft.com/office/powerpoint/2010/main" val="14340715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Why should we collaborate?</a:t>
            </a:r>
            <a:r>
              <a:rPr lang="en-GB" baseline="0" dirty="0"/>
              <a:t> </a:t>
            </a:r>
            <a:r>
              <a:rPr lang="en-GB" dirty="0"/>
              <a:t>We</a:t>
            </a:r>
            <a:r>
              <a:rPr lang="en-GB" baseline="0" dirty="0"/>
              <a:t> can share our knowledge, experience and learn from others which will enable us to be more effective, improve the quality of our programmes and provide opportunities for professional development. We can build the reputation of our organisations and promote collaboration. </a:t>
            </a:r>
          </a:p>
          <a:p>
            <a:endParaRPr lang="en-GB" baseline="0" dirty="0"/>
          </a:p>
          <a:p>
            <a:r>
              <a:rPr lang="en-GB" baseline="0" dirty="0"/>
              <a:t>Not only that, we contribute to a global vision for nature education. There is power and strength in the combined knowledge and experience of many and through working together we can inspire change through nature education that leads to a more sustainable future.</a:t>
            </a:r>
            <a:endParaRPr lang="en-GB" dirty="0"/>
          </a:p>
        </p:txBody>
      </p:sp>
      <p:sp>
        <p:nvSpPr>
          <p:cNvPr id="4" name="Slide Number Placeholder 3"/>
          <p:cNvSpPr>
            <a:spLocks noGrp="1"/>
          </p:cNvSpPr>
          <p:nvPr>
            <p:ph type="sldNum" sz="quarter" idx="10"/>
          </p:nvPr>
        </p:nvSpPr>
        <p:spPr/>
        <p:txBody>
          <a:bodyPr/>
          <a:lstStyle/>
          <a:p>
            <a:fld id="{A70F4E59-A311-BB4C-9CCA-C6E2702B1B04}" type="slidenum">
              <a:rPr lang="en-US" smtClean="0"/>
              <a:t>10</a:t>
            </a:fld>
            <a:endParaRPr lang="en-US"/>
          </a:p>
        </p:txBody>
      </p:sp>
    </p:spTree>
    <p:extLst>
      <p:ext uri="{BB962C8B-B14F-4D97-AF65-F5344CB8AC3E}">
        <p14:creationId xmlns:p14="http://schemas.microsoft.com/office/powerpoint/2010/main" val="14340715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00EAE57-8D8E-A64A-AE25-50DD0325379D}"/>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20F8CDB3-6CF7-184B-BE7C-184B18D8DB18}"/>
              </a:ext>
            </a:extLst>
          </p:cNvPr>
          <p:cNvSpPr>
            <a:spLocks noGrp="1"/>
          </p:cNvSpPr>
          <p:nvPr>
            <p:ph type="dt" sz="half" idx="10"/>
          </p:nvPr>
        </p:nvSpPr>
        <p:spPr/>
        <p:txBody>
          <a:bodyPr/>
          <a:lstStyle/>
          <a:p>
            <a:fld id="{E4D5CDC9-008C-D14D-B3EC-48CA363BA9CD}" type="datetime1">
              <a:rPr lang="en-US" smtClean="0"/>
              <a:t>8/21/2019</a:t>
            </a:fld>
            <a:endParaRPr lang="en-US"/>
          </a:p>
        </p:txBody>
      </p:sp>
      <p:sp>
        <p:nvSpPr>
          <p:cNvPr id="5" name="Footer Placeholder 4">
            <a:extLst>
              <a:ext uri="{FF2B5EF4-FFF2-40B4-BE49-F238E27FC236}">
                <a16:creationId xmlns:a16="http://schemas.microsoft.com/office/drawing/2014/main" id="{F953790C-240C-E842-B193-C1D169315EE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64E1331-A329-984B-B447-D4F0711B1FD2}"/>
              </a:ext>
            </a:extLst>
          </p:cNvPr>
          <p:cNvSpPr>
            <a:spLocks noGrp="1"/>
          </p:cNvSpPr>
          <p:nvPr>
            <p:ph type="sldNum" sz="quarter" idx="12"/>
          </p:nvPr>
        </p:nvSpPr>
        <p:spPr/>
        <p:txBody>
          <a:bodyPr/>
          <a:lstStyle/>
          <a:p>
            <a:fld id="{0D543DC5-C022-7144-A4A3-66E537D20C11}" type="slidenum">
              <a:rPr lang="en-US" smtClean="0"/>
              <a:t>‹#›</a:t>
            </a:fld>
            <a:endParaRPr lang="en-US"/>
          </a:p>
        </p:txBody>
      </p:sp>
      <p:sp>
        <p:nvSpPr>
          <p:cNvPr id="9" name="Title 8">
            <a:extLst>
              <a:ext uri="{FF2B5EF4-FFF2-40B4-BE49-F238E27FC236}">
                <a16:creationId xmlns:a16="http://schemas.microsoft.com/office/drawing/2014/main" id="{50556577-77E7-FB4F-9EDA-7BBE9A5C5108}"/>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504245431"/>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0F5034E-F77E-7D4C-AE60-49C0D34A96F5}"/>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9123E9B-8802-A843-A40C-A7B528173400}"/>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07C56E-C553-A74F-8330-7EC0B36BBE46}"/>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7B23DAAD-09EA-7641-ACF0-E2595A915328}" type="datetime1">
              <a:rPr lang="en-US" smtClean="0"/>
              <a:t>8/21/2019</a:t>
            </a:fld>
            <a:endParaRPr lang="en-US"/>
          </a:p>
        </p:txBody>
      </p:sp>
      <p:sp>
        <p:nvSpPr>
          <p:cNvPr id="5" name="Footer Placeholder 4">
            <a:extLst>
              <a:ext uri="{FF2B5EF4-FFF2-40B4-BE49-F238E27FC236}">
                <a16:creationId xmlns:a16="http://schemas.microsoft.com/office/drawing/2014/main" id="{B00924EB-BA94-894C-AD44-26E0B2589522}"/>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8B1AA36-067F-8E4E-BDFA-89D8B229FD80}"/>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D543DC5-C022-7144-A4A3-66E537D20C11}" type="slidenum">
              <a:rPr lang="en-US" smtClean="0"/>
              <a:t>‹#›</a:t>
            </a:fld>
            <a:endParaRPr lang="en-US"/>
          </a:p>
        </p:txBody>
      </p:sp>
    </p:spTree>
    <p:extLst>
      <p:ext uri="{BB962C8B-B14F-4D97-AF65-F5344CB8AC3E}">
        <p14:creationId xmlns:p14="http://schemas.microsoft.com/office/powerpoint/2010/main" val="3722734051"/>
      </p:ext>
    </p:extLst>
  </p:cSld>
  <p:clrMap bg1="lt1" tx1="dk1" bg2="lt2" tx2="dk2" accent1="accent1" accent2="accent2" accent3="accent3" accent4="accent4" accent5="accent5" accent6="accent6" hlink="hlink" folHlink="folHlink"/>
  <p:sldLayoutIdLst>
    <p:sldLayoutId id="2147483662" r:id="rId1"/>
  </p:sldLayoutIdLst>
  <p:hf sldNum="0"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emf"/><Relationship Id="rId5" Type="http://schemas.openxmlformats.org/officeDocument/2006/relationships/image" Target="../media/image3.emf"/><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emf"/><Relationship Id="rId7" Type="http://schemas.openxmlformats.org/officeDocument/2006/relationships/image" Target="../media/image28.jpe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4.jpeg"/><Relationship Id="rId5" Type="http://schemas.openxmlformats.org/officeDocument/2006/relationships/image" Target="../media/image13.emf"/><Relationship Id="rId4" Type="http://schemas.openxmlformats.org/officeDocument/2006/relationships/image" Target="../media/image27.jpeg"/></Relationships>
</file>

<file path=ppt/slides/_rels/slide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4.jpeg"/><Relationship Id="rId5" Type="http://schemas.openxmlformats.org/officeDocument/2006/relationships/image" Target="../media/image13.emf"/><Relationship Id="rId4" Type="http://schemas.openxmlformats.org/officeDocument/2006/relationships/image" Target="../media/image30.jpeg"/></Relationships>
</file>

<file path=ppt/slides/_rels/slide1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13.emf"/><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emf"/></Relationships>
</file>

<file path=ppt/slides/_rels/slide15.xml.rels><?xml version="1.0" encoding="UTF-8" standalone="yes"?>
<Relationships xmlns="http://schemas.openxmlformats.org/package/2006/relationships"><Relationship Id="rId3" Type="http://schemas.openxmlformats.org/officeDocument/2006/relationships/hyperlink" Target="http://www.owleducation.org/contact-us/get-involved/" TargetMode="External"/><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35.png"/></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1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40.emf"/></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emf"/></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jpeg"/><Relationship Id="rId7" Type="http://schemas.openxmlformats.org/officeDocument/2006/relationships/image" Target="../media/image16.emf"/><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13.emf"/></Relationships>
</file>

<file path=ppt/slides/_rels/slide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8.emf"/><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3.emf"/></Relationships>
</file>

<file path=ppt/slides/_rels/slide9.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4.jpeg"/><Relationship Id="rId5" Type="http://schemas.openxmlformats.org/officeDocument/2006/relationships/image" Target="../media/image23.jpeg"/><Relationship Id="rId10" Type="http://schemas.openxmlformats.org/officeDocument/2006/relationships/image" Target="../media/image14.jpeg"/><Relationship Id="rId4" Type="http://schemas.openxmlformats.org/officeDocument/2006/relationships/image" Target="../media/image22.jpeg"/><Relationship Id="rId9" Type="http://schemas.openxmlformats.org/officeDocument/2006/relationships/image" Target="../media/image1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349B22CC-24FB-D745-B2DF-CB94FE8C2170}"/>
              </a:ext>
            </a:extLst>
          </p:cNvPr>
          <p:cNvSpPr txBox="1"/>
          <p:nvPr/>
        </p:nvSpPr>
        <p:spPr>
          <a:xfrm>
            <a:off x="5754211" y="6468336"/>
            <a:ext cx="3090930"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Sarah Brady, BirdLife Malta</a:t>
            </a:r>
          </a:p>
        </p:txBody>
      </p:sp>
      <p:grpSp>
        <p:nvGrpSpPr>
          <p:cNvPr id="8" name="Group 7"/>
          <p:cNvGrpSpPr/>
          <p:nvPr/>
        </p:nvGrpSpPr>
        <p:grpSpPr>
          <a:xfrm>
            <a:off x="916468" y="36865"/>
            <a:ext cx="7063412" cy="6548077"/>
            <a:chOff x="110836" y="0"/>
            <a:chExt cx="7509164" cy="7204364"/>
          </a:xfrm>
        </p:grpSpPr>
        <p:pic>
          <p:nvPicPr>
            <p:cNvPr id="11" name="Picture 1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53491" y="1731818"/>
              <a:ext cx="3713018" cy="3380509"/>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10836" y="706582"/>
              <a:ext cx="1842655" cy="6497782"/>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5666509" y="969818"/>
              <a:ext cx="1953491" cy="5721927"/>
            </a:xfrm>
            <a:prstGeom prst="rect">
              <a:avLst/>
            </a:prstGeom>
          </p:spPr>
        </p:pic>
        <p:pic>
          <p:nvPicPr>
            <p:cNvPr id="14" name="Picture 13"/>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676400" y="0"/>
              <a:ext cx="4668982" cy="2216727"/>
            </a:xfrm>
            <a:prstGeom prst="rect">
              <a:avLst/>
            </a:prstGeom>
          </p:spPr>
        </p:pic>
        <p:pic>
          <p:nvPicPr>
            <p:cNvPr id="15" name="Picture 14"/>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579418" y="4946073"/>
              <a:ext cx="4627419" cy="1884218"/>
            </a:xfrm>
            <a:prstGeom prst="rect">
              <a:avLst/>
            </a:prstGeom>
          </p:spPr>
        </p:pic>
      </p:grpSp>
    </p:spTree>
    <p:extLst>
      <p:ext uri="{BB962C8B-B14F-4D97-AF65-F5344CB8AC3E}">
        <p14:creationId xmlns:p14="http://schemas.microsoft.com/office/powerpoint/2010/main" val="7344371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26F4BD4-B0D9-1E45-A7F0-818C8A7ADDD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183759" y="1214566"/>
            <a:ext cx="1733273" cy="5905862"/>
          </a:xfrm>
          <a:prstGeom prst="rect">
            <a:avLst/>
          </a:prstGeom>
        </p:spPr>
      </p:pic>
      <p:pic>
        <p:nvPicPr>
          <p:cNvPr id="5122" name="Picture 2" descr="\\192.168.1.5\Media\Bird Life Media\2018\Photos\Education and Events\2018.04.23-25 OWL transnational meeting Brussels\IMG_6259.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990110" y="2061556"/>
            <a:ext cx="4967996" cy="419122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B65E3F14-6EAB-F341-9961-6DEDEDD3DEE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001000" y="5817647"/>
            <a:ext cx="957105" cy="870257"/>
          </a:xfrm>
          <a:prstGeom prst="rect">
            <a:avLst/>
          </a:prstGeom>
        </p:spPr>
      </p:pic>
      <p:pic>
        <p:nvPicPr>
          <p:cNvPr id="6" name="Picture 5">
            <a:extLst>
              <a:ext uri="{FF2B5EF4-FFF2-40B4-BE49-F238E27FC236}">
                <a16:creationId xmlns:a16="http://schemas.microsoft.com/office/drawing/2014/main" id="{06E66127-A457-A44D-BD4D-5F80638E982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32079" y="6231206"/>
            <a:ext cx="2582426" cy="403648"/>
          </a:xfrm>
          <a:prstGeom prst="rect">
            <a:avLst/>
          </a:prstGeom>
        </p:spPr>
      </p:pic>
      <p:sp>
        <p:nvSpPr>
          <p:cNvPr id="2" name="Rectangle 1"/>
          <p:cNvSpPr/>
          <p:nvPr/>
        </p:nvSpPr>
        <p:spPr>
          <a:xfrm>
            <a:off x="432079" y="2551662"/>
            <a:ext cx="6193552" cy="1200329"/>
          </a:xfrm>
          <a:prstGeom prst="rect">
            <a:avLst/>
          </a:prstGeom>
          <a:noFill/>
        </p:spPr>
        <p:txBody>
          <a:bodyPr wrap="square">
            <a:spAutoFit/>
          </a:bodyPr>
          <a:lstStyle/>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Coordinators Working Group</a:t>
            </a:r>
          </a:p>
          <a:p>
            <a:pPr marL="285750"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Partners</a:t>
            </a:r>
          </a:p>
          <a:p>
            <a:endParaRPr lang="en-GB" dirty="0">
              <a:latin typeface="Arial" panose="020B0604020202020204" pitchFamily="34" charset="0"/>
              <a:cs typeface="Arial" panose="020B0604020202020204" pitchFamily="34" charset="0"/>
            </a:endParaRPr>
          </a:p>
        </p:txBody>
      </p:sp>
      <p:pic>
        <p:nvPicPr>
          <p:cNvPr id="5123" name="Picture 3" descr="C:\Users\SarahB\BirdLife Malta\Education - Education\One World Learning\General Partner Information\Communications\Heading CMYK.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514856" y="253129"/>
            <a:ext cx="6486144" cy="92727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095681" y="481039"/>
            <a:ext cx="7100668" cy="400110"/>
          </a:xfrm>
          <a:prstGeom prst="rect">
            <a:avLst/>
          </a:prstGeom>
          <a:noFill/>
        </p:spPr>
        <p:txBody>
          <a:bodyPr wrap="square" rtlCol="0">
            <a:spAutoFit/>
          </a:bodyPr>
          <a:lstStyle/>
          <a:p>
            <a:pPr algn="ctr"/>
            <a:r>
              <a:rPr lang="en-GB" sz="2000" b="1" dirty="0">
                <a:latin typeface="Arial" panose="020B0604020202020204" pitchFamily="34" charset="0"/>
                <a:cs typeface="Arial" panose="020B0604020202020204" pitchFamily="34" charset="0"/>
              </a:rPr>
              <a:t>How does it work?</a:t>
            </a:r>
          </a:p>
        </p:txBody>
      </p:sp>
      <p:pic>
        <p:nvPicPr>
          <p:cNvPr id="9" name="Picture 8">
            <a:extLst>
              <a:ext uri="{FF2B5EF4-FFF2-40B4-BE49-F238E27FC236}">
                <a16:creationId xmlns:a16="http://schemas.microsoft.com/office/drawing/2014/main" id="{C5123DF3-73A4-A74D-9924-7D7C477753FB}"/>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843955" y="1762298"/>
            <a:ext cx="5332915" cy="4670732"/>
          </a:xfrm>
          <a:prstGeom prst="rect">
            <a:avLst/>
          </a:prstGeom>
        </p:spPr>
      </p:pic>
    </p:spTree>
    <p:extLst>
      <p:ext uri="{BB962C8B-B14F-4D97-AF65-F5344CB8AC3E}">
        <p14:creationId xmlns:p14="http://schemas.microsoft.com/office/powerpoint/2010/main" val="34524657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9029728-3A72-C84A-B6F5-C9C299D732EE}"/>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585989" y="964310"/>
            <a:ext cx="1837530" cy="5200684"/>
          </a:xfrm>
          <a:prstGeom prst="rect">
            <a:avLst/>
          </a:prstGeom>
        </p:spPr>
      </p:pic>
      <p:pic>
        <p:nvPicPr>
          <p:cNvPr id="15" name="Picture 2" descr="C:\Users\SarahB\BirdLife Malta\Education - Education\One World Learning\General Partner Information\Communications\Circle yellow CMYK.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509823" y="355601"/>
            <a:ext cx="6076166" cy="627925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B65E3F14-6EAB-F341-9961-6DEDEDD3DEE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001000" y="5817647"/>
            <a:ext cx="957105" cy="870257"/>
          </a:xfrm>
          <a:prstGeom prst="rect">
            <a:avLst/>
          </a:prstGeom>
        </p:spPr>
      </p:pic>
      <p:pic>
        <p:nvPicPr>
          <p:cNvPr id="6" name="Picture 5">
            <a:extLst>
              <a:ext uri="{FF2B5EF4-FFF2-40B4-BE49-F238E27FC236}">
                <a16:creationId xmlns:a16="http://schemas.microsoft.com/office/drawing/2014/main" id="{06E66127-A457-A44D-BD4D-5F80638E982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32079" y="6231206"/>
            <a:ext cx="2582426" cy="403648"/>
          </a:xfrm>
          <a:prstGeom prst="rect">
            <a:avLst/>
          </a:prstGeom>
        </p:spPr>
      </p:pic>
      <p:sp>
        <p:nvSpPr>
          <p:cNvPr id="4" name="TextBox 3"/>
          <p:cNvSpPr txBox="1"/>
          <p:nvPr/>
        </p:nvSpPr>
        <p:spPr>
          <a:xfrm>
            <a:off x="1021666" y="808129"/>
            <a:ext cx="7100668" cy="523220"/>
          </a:xfrm>
          <a:prstGeom prst="rect">
            <a:avLst/>
          </a:prstGeom>
          <a:noFill/>
        </p:spPr>
        <p:txBody>
          <a:bodyPr wrap="square" rtlCol="0">
            <a:spAutoFit/>
          </a:bodyPr>
          <a:lstStyle/>
          <a:p>
            <a:pPr algn="ctr"/>
            <a:r>
              <a:rPr lang="en-GB" sz="2800" b="1" dirty="0">
                <a:latin typeface="Arial" panose="020B0604020202020204" pitchFamily="34" charset="0"/>
                <a:cs typeface="Arial" panose="020B0604020202020204" pitchFamily="34" charset="0"/>
              </a:rPr>
              <a:t>Partners</a:t>
            </a:r>
          </a:p>
        </p:txBody>
      </p:sp>
      <p:sp>
        <p:nvSpPr>
          <p:cNvPr id="12" name="TextBox 11"/>
          <p:cNvSpPr txBox="1"/>
          <p:nvPr/>
        </p:nvSpPr>
        <p:spPr>
          <a:xfrm>
            <a:off x="2402959" y="1675449"/>
            <a:ext cx="4472894" cy="4154984"/>
          </a:xfrm>
          <a:prstGeom prst="rect">
            <a:avLst/>
          </a:prstGeom>
          <a:noFill/>
        </p:spPr>
        <p:txBody>
          <a:bodyPr wrap="square" rtlCol="0">
            <a:spAutoFit/>
          </a:bodyPr>
          <a:lstStyle/>
          <a:p>
            <a:pPr algn="ctr"/>
            <a:r>
              <a:rPr lang="en-GB" sz="2400" dirty="0">
                <a:latin typeface="Arial" panose="020B0604020202020204" pitchFamily="34" charset="0"/>
                <a:cs typeface="Arial" panose="020B0604020202020204" pitchFamily="34" charset="0"/>
              </a:rPr>
              <a:t>Join the network for free to:</a:t>
            </a:r>
          </a:p>
          <a:p>
            <a:pPr marL="342900" indent="-342900" algn="just">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Access all of our resources and educational content</a:t>
            </a:r>
          </a:p>
          <a:p>
            <a:pPr marL="342900" indent="-342900">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Participate in webinars and events </a:t>
            </a:r>
          </a:p>
          <a:p>
            <a:endParaRPr lang="en-GB"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Share your stories and experiences in nature education. </a:t>
            </a:r>
          </a:p>
        </p:txBody>
      </p:sp>
      <p:pic>
        <p:nvPicPr>
          <p:cNvPr id="9" name="Picture 8">
            <a:extLst>
              <a:ext uri="{FF2B5EF4-FFF2-40B4-BE49-F238E27FC236}">
                <a16:creationId xmlns:a16="http://schemas.microsoft.com/office/drawing/2014/main" id="{CBCBA367-E681-A14E-80DB-7EF6BA204F5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flipH="1">
            <a:off x="-220500" y="964310"/>
            <a:ext cx="1913322" cy="5200684"/>
          </a:xfrm>
          <a:prstGeom prst="rect">
            <a:avLst/>
          </a:prstGeom>
        </p:spPr>
      </p:pic>
    </p:spTree>
    <p:extLst>
      <p:ext uri="{BB962C8B-B14F-4D97-AF65-F5344CB8AC3E}">
        <p14:creationId xmlns:p14="http://schemas.microsoft.com/office/powerpoint/2010/main" val="12184757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SarahB\BirdLife Malta\Education - Education\Communications\Connecting to Nature Photos\National Brownie Day 2019 (3).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 y="0"/>
            <a:ext cx="9888279"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a:xfrm>
            <a:off x="-1" y="0"/>
            <a:ext cx="9144000" cy="1325563"/>
          </a:xfrm>
          <a:solidFill>
            <a:schemeClr val="bg1">
              <a:alpha val="53000"/>
            </a:schemeClr>
          </a:solidFill>
        </p:spPr>
        <p:txBody>
          <a:bodyPr/>
          <a:lstStyle/>
          <a:p>
            <a:r>
              <a:rPr lang="en-GB" dirty="0">
                <a:latin typeface="Arial" panose="020B0604020202020204" pitchFamily="34" charset="0"/>
                <a:cs typeface="Arial" panose="020B0604020202020204" pitchFamily="34" charset="0"/>
              </a:rPr>
              <a:t>Our education resources…</a:t>
            </a:r>
          </a:p>
        </p:txBody>
      </p:sp>
      <p:sp>
        <p:nvSpPr>
          <p:cNvPr id="4" name="TextBox 3"/>
          <p:cNvSpPr txBox="1"/>
          <p:nvPr/>
        </p:nvSpPr>
        <p:spPr>
          <a:xfrm>
            <a:off x="628650" y="2041451"/>
            <a:ext cx="3539313" cy="369332"/>
          </a:xfrm>
          <a:prstGeom prst="rect">
            <a:avLst/>
          </a:prstGeom>
          <a:solidFill>
            <a:schemeClr val="bg1">
              <a:alpha val="61000"/>
            </a:schemeClr>
          </a:solidFill>
        </p:spPr>
        <p:txBody>
          <a:bodyPr wrap="square" rtlCol="0">
            <a:spAutoFit/>
          </a:bodyPr>
          <a:lstStyle/>
          <a:p>
            <a:r>
              <a:rPr lang="en-GB" b="1" dirty="0">
                <a:latin typeface="Arial" panose="020B0604020202020204" pitchFamily="34" charset="0"/>
                <a:cs typeface="Arial" panose="020B0604020202020204" pitchFamily="34" charset="0"/>
              </a:rPr>
              <a:t>Engaging schools with nature</a:t>
            </a:r>
          </a:p>
        </p:txBody>
      </p:sp>
      <p:sp>
        <p:nvSpPr>
          <p:cNvPr id="5" name="TextBox 4"/>
          <p:cNvSpPr txBox="1"/>
          <p:nvPr/>
        </p:nvSpPr>
        <p:spPr>
          <a:xfrm>
            <a:off x="4842689" y="3405963"/>
            <a:ext cx="3709434" cy="369332"/>
          </a:xfrm>
          <a:prstGeom prst="rect">
            <a:avLst/>
          </a:prstGeom>
          <a:solidFill>
            <a:schemeClr val="bg1">
              <a:alpha val="67000"/>
            </a:schemeClr>
          </a:solidFill>
        </p:spPr>
        <p:txBody>
          <a:bodyPr wrap="square" rtlCol="0">
            <a:spAutoFit/>
          </a:bodyPr>
          <a:lstStyle/>
          <a:p>
            <a:r>
              <a:rPr lang="en-GB" b="1" dirty="0">
                <a:latin typeface="Arial" panose="020B0604020202020204" pitchFamily="34" charset="0"/>
                <a:cs typeface="Arial" panose="020B0604020202020204" pitchFamily="34" charset="0"/>
              </a:rPr>
              <a:t>Exploring the Science of Birds</a:t>
            </a:r>
          </a:p>
        </p:txBody>
      </p:sp>
      <p:sp>
        <p:nvSpPr>
          <p:cNvPr id="6" name="TextBox 5"/>
          <p:cNvSpPr txBox="1"/>
          <p:nvPr/>
        </p:nvSpPr>
        <p:spPr>
          <a:xfrm>
            <a:off x="334481" y="4023985"/>
            <a:ext cx="3493240" cy="369332"/>
          </a:xfrm>
          <a:prstGeom prst="rect">
            <a:avLst/>
          </a:prstGeom>
          <a:solidFill>
            <a:schemeClr val="bg1">
              <a:alpha val="66000"/>
            </a:schemeClr>
          </a:solidFill>
        </p:spPr>
        <p:txBody>
          <a:bodyPr wrap="square" rtlCol="0">
            <a:spAutoFit/>
          </a:bodyPr>
          <a:lstStyle/>
          <a:p>
            <a:r>
              <a:rPr lang="en-GB" b="1" dirty="0">
                <a:latin typeface="Arial" panose="020B0604020202020204" pitchFamily="34" charset="0"/>
                <a:cs typeface="Arial" panose="020B0604020202020204" pitchFamily="34" charset="0"/>
              </a:rPr>
              <a:t>Activities for Young people</a:t>
            </a:r>
          </a:p>
        </p:txBody>
      </p:sp>
      <p:sp>
        <p:nvSpPr>
          <p:cNvPr id="7" name="TextBox 6"/>
          <p:cNvSpPr txBox="1"/>
          <p:nvPr/>
        </p:nvSpPr>
        <p:spPr>
          <a:xfrm>
            <a:off x="1339702" y="5557282"/>
            <a:ext cx="7212420" cy="369332"/>
          </a:xfrm>
          <a:prstGeom prst="rect">
            <a:avLst/>
          </a:prstGeom>
          <a:solidFill>
            <a:schemeClr val="bg1">
              <a:alpha val="69000"/>
            </a:schemeClr>
          </a:solidFill>
        </p:spPr>
        <p:txBody>
          <a:bodyPr wrap="square" rtlCol="0">
            <a:spAutoFit/>
          </a:bodyPr>
          <a:lstStyle/>
          <a:p>
            <a:r>
              <a:rPr lang="en-GB" b="1" dirty="0">
                <a:latin typeface="Arial" panose="020B0604020202020204" pitchFamily="34" charset="0"/>
                <a:cs typeface="Arial" panose="020B0604020202020204" pitchFamily="34" charset="0"/>
              </a:rPr>
              <a:t>Nature Education: What are we doing at home and abroad?</a:t>
            </a:r>
          </a:p>
        </p:txBody>
      </p:sp>
    </p:spTree>
    <p:extLst>
      <p:ext uri="{BB962C8B-B14F-4D97-AF65-F5344CB8AC3E}">
        <p14:creationId xmlns:p14="http://schemas.microsoft.com/office/powerpoint/2010/main" val="2964260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0" y="1516949"/>
            <a:ext cx="9144000" cy="1511705"/>
          </a:xfrm>
        </p:spPr>
        <p:txBody>
          <a:bodyPr>
            <a:noAutofit/>
          </a:bodyPr>
          <a:lstStyle/>
          <a:p>
            <a:r>
              <a:rPr lang="en-GB" sz="2400" dirty="0">
                <a:latin typeface="Arial" panose="020B0604020202020204" pitchFamily="34" charset="0"/>
                <a:cs typeface="Arial" panose="020B0604020202020204" pitchFamily="34" charset="0"/>
              </a:rPr>
              <a:t>8 events across 5 different countries</a:t>
            </a:r>
          </a:p>
          <a:p>
            <a:r>
              <a:rPr lang="en-GB" sz="2400" dirty="0">
                <a:latin typeface="Arial" panose="020B0604020202020204" pitchFamily="34" charset="0"/>
                <a:cs typeface="Arial" panose="020B0604020202020204" pitchFamily="34" charset="0"/>
              </a:rPr>
              <a:t>Teacher Training</a:t>
            </a:r>
          </a:p>
          <a:p>
            <a:r>
              <a:rPr lang="en-GB" sz="2400" dirty="0">
                <a:latin typeface="Arial" panose="020B0604020202020204" pitchFamily="34" charset="0"/>
                <a:cs typeface="Arial" panose="020B0604020202020204" pitchFamily="34" charset="0"/>
              </a:rPr>
              <a:t>Environmental Educators conference</a:t>
            </a:r>
          </a:p>
        </p:txBody>
      </p:sp>
      <p:pic>
        <p:nvPicPr>
          <p:cNvPr id="4" name="Picture 3" descr="C:\Users\SarahB\BirdLife Malta\Education - Education\One World Learning\General Partner Information\Communications\Heading CMYK.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791302" y="275904"/>
            <a:ext cx="6486144" cy="927278"/>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a:xfrm>
            <a:off x="628650" y="76761"/>
            <a:ext cx="7886700" cy="1325563"/>
          </a:xfrm>
        </p:spPr>
        <p:txBody>
          <a:bodyPr/>
          <a:lstStyle/>
          <a:p>
            <a:pPr algn="ctr"/>
            <a:r>
              <a:rPr lang="en-GB" dirty="0">
                <a:latin typeface="Arial" panose="020B0604020202020204" pitchFamily="34" charset="0"/>
                <a:cs typeface="Arial" panose="020B0604020202020204" pitchFamily="34" charset="0"/>
              </a:rPr>
              <a:t>Webinars and Events</a:t>
            </a:r>
          </a:p>
        </p:txBody>
      </p:sp>
      <p:pic>
        <p:nvPicPr>
          <p:cNvPr id="2050" name="Picture 2" descr="\\192.168.1.5\Media\Bird Life Media\2019\Photos\Education and Events\2019.05.06-08 OWL Conference Brussels\IMG_20190507_145707.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96633" y="3320637"/>
            <a:ext cx="4716480" cy="3537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83620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9913F8C-E94B-B440-AE3B-D5B6A9B442E4}"/>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39079" y="814581"/>
            <a:ext cx="1733273" cy="5905862"/>
          </a:xfrm>
          <a:prstGeom prst="rect">
            <a:avLst/>
          </a:prstGeom>
        </p:spPr>
      </p:pic>
      <p:pic>
        <p:nvPicPr>
          <p:cNvPr id="9" name="Picture 8">
            <a:extLst>
              <a:ext uri="{FF2B5EF4-FFF2-40B4-BE49-F238E27FC236}">
                <a16:creationId xmlns:a16="http://schemas.microsoft.com/office/drawing/2014/main" id="{43B860AD-03B5-5543-9405-AE046E7872A5}"/>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976395" y="1268034"/>
            <a:ext cx="1837530" cy="5200684"/>
          </a:xfrm>
          <a:prstGeom prst="rect">
            <a:avLst/>
          </a:prstGeom>
        </p:spPr>
      </p:pic>
      <p:pic>
        <p:nvPicPr>
          <p:cNvPr id="6" name="Picture 3" descr="C:\Users\SarahB\BirdLife Malta\Education - Education\One World Learning\General Partner Information\Communications\Heading CMYK.jpg">
            <a:extLst>
              <a:ext uri="{FF2B5EF4-FFF2-40B4-BE49-F238E27FC236}">
                <a16:creationId xmlns:a16="http://schemas.microsoft.com/office/drawing/2014/main" id="{7BB681F8-4F27-7B4D-9B46-73058E4D762F}"/>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416734" y="209553"/>
            <a:ext cx="6486144" cy="814581"/>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192.168.1.5\Media\Bird Life Media\2016\Photos\Education\2016.11.22 MCAST session 2\DSC_0605.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109471" y="1563147"/>
            <a:ext cx="7256721" cy="485780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B65E3F14-6EAB-F341-9961-6DEDEDD3DEE9}"/>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001000" y="5817647"/>
            <a:ext cx="957105" cy="870257"/>
          </a:xfrm>
          <a:prstGeom prst="rect">
            <a:avLst/>
          </a:prstGeom>
        </p:spPr>
      </p:pic>
      <p:sp>
        <p:nvSpPr>
          <p:cNvPr id="4" name="TextBox 3"/>
          <p:cNvSpPr txBox="1"/>
          <p:nvPr/>
        </p:nvSpPr>
        <p:spPr>
          <a:xfrm>
            <a:off x="1109472" y="355234"/>
            <a:ext cx="7100668" cy="523220"/>
          </a:xfrm>
          <a:prstGeom prst="rect">
            <a:avLst/>
          </a:prstGeom>
          <a:noFill/>
        </p:spPr>
        <p:txBody>
          <a:bodyPr wrap="square" rtlCol="0">
            <a:spAutoFit/>
          </a:bodyPr>
          <a:lstStyle/>
          <a:p>
            <a:pPr algn="ctr"/>
            <a:r>
              <a:rPr lang="en-GB" sz="2800" b="1" dirty="0">
                <a:latin typeface="Arial" panose="020B0604020202020204" pitchFamily="34" charset="0"/>
                <a:cs typeface="Arial" panose="020B0604020202020204" pitchFamily="34" charset="0"/>
              </a:rPr>
              <a:t>Share!</a:t>
            </a:r>
          </a:p>
        </p:txBody>
      </p:sp>
    </p:spTree>
    <p:extLst>
      <p:ext uri="{BB962C8B-B14F-4D97-AF65-F5344CB8AC3E}">
        <p14:creationId xmlns:p14="http://schemas.microsoft.com/office/powerpoint/2010/main" val="10184538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441251" y="2625301"/>
            <a:ext cx="8341242" cy="1655762"/>
          </a:xfrm>
        </p:spPr>
        <p:txBody>
          <a:bodyPr>
            <a:noAutofit/>
          </a:bodyPr>
          <a:lstStyle/>
          <a:p>
            <a:pPr algn="just"/>
            <a:r>
              <a:rPr lang="en-GB" sz="2400" dirty="0">
                <a:latin typeface="Arial" panose="020B0604020202020204" pitchFamily="34" charset="0"/>
                <a:cs typeface="Arial" panose="020B0604020202020204" pitchFamily="34" charset="0"/>
              </a:rPr>
              <a:t>There are three simple steps to join for free:</a:t>
            </a:r>
          </a:p>
          <a:p>
            <a:pPr algn="just"/>
            <a:endParaRPr lang="en-GB" sz="2400" dirty="0">
              <a:latin typeface="Arial" panose="020B0604020202020204" pitchFamily="34" charset="0"/>
              <a:cs typeface="Arial" panose="020B0604020202020204" pitchFamily="34" charset="0"/>
            </a:endParaRPr>
          </a:p>
          <a:p>
            <a:pPr marL="457200" indent="-457200" algn="l">
              <a:buAutoNum type="arabicPeriod"/>
            </a:pPr>
            <a:r>
              <a:rPr lang="en-GB" sz="2400" dirty="0">
                <a:latin typeface="Arial" panose="020B0604020202020204" pitchFamily="34" charset="0"/>
                <a:cs typeface="Arial" panose="020B0604020202020204" pitchFamily="34" charset="0"/>
              </a:rPr>
              <a:t>Fill in the form: </a:t>
            </a:r>
            <a:r>
              <a:rPr lang="en-GB" sz="2400" dirty="0">
                <a:latin typeface="Arial" panose="020B0604020202020204" pitchFamily="34" charset="0"/>
                <a:cs typeface="Arial" panose="020B0604020202020204" pitchFamily="34" charset="0"/>
                <a:hlinkClick r:id="rId3"/>
              </a:rPr>
              <a:t>http://www.owleducation.org/contact-us/get-involved/</a:t>
            </a:r>
            <a:endParaRPr lang="en-GB" sz="2400" dirty="0">
              <a:latin typeface="Arial" panose="020B0604020202020204" pitchFamily="34" charset="0"/>
              <a:cs typeface="Arial" panose="020B0604020202020204" pitchFamily="34" charset="0"/>
            </a:endParaRPr>
          </a:p>
          <a:p>
            <a:pPr marL="457200" indent="-457200" algn="just">
              <a:buAutoNum type="arabicPeriod"/>
            </a:pPr>
            <a:endParaRPr lang="en-GB" sz="2400" dirty="0">
              <a:latin typeface="Arial" panose="020B0604020202020204" pitchFamily="34" charset="0"/>
              <a:cs typeface="Arial" panose="020B0604020202020204" pitchFamily="34" charset="0"/>
            </a:endParaRPr>
          </a:p>
          <a:p>
            <a:pPr marL="457200" indent="-457200" algn="just">
              <a:buAutoNum type="arabicPeriod"/>
            </a:pPr>
            <a:r>
              <a:rPr lang="en-GB" sz="2400" dirty="0">
                <a:latin typeface="Arial" panose="020B0604020202020204" pitchFamily="34" charset="0"/>
                <a:cs typeface="Arial" panose="020B0604020202020204" pitchFamily="34" charset="0"/>
              </a:rPr>
              <a:t>Receive a confirmation email</a:t>
            </a:r>
          </a:p>
          <a:p>
            <a:pPr marL="457200" indent="-457200" algn="just">
              <a:buAutoNum type="arabicPeriod"/>
            </a:pPr>
            <a:endParaRPr lang="en-GB" sz="2400" dirty="0">
              <a:latin typeface="Arial" panose="020B0604020202020204" pitchFamily="34" charset="0"/>
              <a:cs typeface="Arial" panose="020B0604020202020204" pitchFamily="34" charset="0"/>
            </a:endParaRPr>
          </a:p>
          <a:p>
            <a:pPr marL="457200" indent="-457200" algn="just">
              <a:buAutoNum type="arabicPeriod"/>
            </a:pPr>
            <a:r>
              <a:rPr lang="en-GB" sz="2400" dirty="0">
                <a:latin typeface="Arial" panose="020B0604020202020204" pitchFamily="34" charset="0"/>
                <a:cs typeface="Arial" panose="020B0604020202020204" pitchFamily="34" charset="0"/>
              </a:rPr>
              <a:t>Reply with your logo/photos for your partner profile, and signed agreement for joining the network. </a:t>
            </a:r>
          </a:p>
        </p:txBody>
      </p:sp>
      <p:sp>
        <p:nvSpPr>
          <p:cNvPr id="3" name="Title 2"/>
          <p:cNvSpPr>
            <a:spLocks noGrp="1"/>
          </p:cNvSpPr>
          <p:nvPr>
            <p:ph type="title"/>
          </p:nvPr>
        </p:nvSpPr>
        <p:spPr/>
        <p:txBody>
          <a:bodyPr/>
          <a:lstStyle/>
          <a:p>
            <a:endParaRPr lang="en-GB"/>
          </a:p>
        </p:txBody>
      </p:sp>
      <p:pic>
        <p:nvPicPr>
          <p:cNvPr id="4" name="Picture 2" descr="C:\Users\SarahB\AppData\Local\Microsoft\Windows\Temporary Internet Files\Content.Outlook\85Z4J2YN\Join! (2).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 y="0"/>
            <a:ext cx="9144001" cy="23816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550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SarahB\AppData\Local\Microsoft\Windows\Temporary Internet Files\Content.Outlook\85Z4J2YN\Join! (2).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 y="0"/>
            <a:ext cx="9144001" cy="238169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 y="2879719"/>
            <a:ext cx="7931888" cy="461665"/>
          </a:xfrm>
          <a:prstGeom prst="rect">
            <a:avLst/>
          </a:prstGeom>
          <a:noFill/>
        </p:spPr>
        <p:txBody>
          <a:bodyPr wrap="square" rtlCol="0">
            <a:spAutoFit/>
          </a:bodyPr>
          <a:lstStyle/>
          <a:p>
            <a:pPr algn="ctr"/>
            <a:r>
              <a:rPr lang="en-GB" sz="2400" b="1" dirty="0">
                <a:latin typeface="Arial" panose="020B0604020202020204" pitchFamily="34" charset="0"/>
                <a:cs typeface="Arial" panose="020B0604020202020204" pitchFamily="34" charset="0"/>
              </a:rPr>
              <a:t>www.owleducation.org/getinvolved</a:t>
            </a:r>
          </a:p>
        </p:txBody>
      </p:sp>
      <p:sp>
        <p:nvSpPr>
          <p:cNvPr id="5" name="TextBox 4"/>
          <p:cNvSpPr txBox="1"/>
          <p:nvPr/>
        </p:nvSpPr>
        <p:spPr>
          <a:xfrm>
            <a:off x="1227215" y="4004012"/>
            <a:ext cx="5805377" cy="461665"/>
          </a:xfrm>
          <a:prstGeom prst="rect">
            <a:avLst/>
          </a:prstGeom>
          <a:noFill/>
        </p:spPr>
        <p:txBody>
          <a:bodyPr wrap="square" rtlCol="0">
            <a:spAutoFit/>
          </a:bodyPr>
          <a:lstStyle/>
          <a:p>
            <a:r>
              <a:rPr lang="en-GB" sz="2400" b="1" dirty="0">
                <a:latin typeface="Arial" panose="020B0604020202020204" pitchFamily="34" charset="0"/>
                <a:cs typeface="Arial" panose="020B0604020202020204" pitchFamily="34" charset="0"/>
              </a:rPr>
              <a:t>owleducation@birdlifemalta.org</a:t>
            </a:r>
          </a:p>
        </p:txBody>
      </p:sp>
      <p:sp>
        <p:nvSpPr>
          <p:cNvPr id="6" name="TextBox 5"/>
          <p:cNvSpPr txBox="1"/>
          <p:nvPr/>
        </p:nvSpPr>
        <p:spPr>
          <a:xfrm>
            <a:off x="1215742" y="5080979"/>
            <a:ext cx="7729872" cy="461665"/>
          </a:xfrm>
          <a:prstGeom prst="rect">
            <a:avLst/>
          </a:prstGeom>
          <a:noFill/>
        </p:spPr>
        <p:txBody>
          <a:bodyPr wrap="square" rtlCol="0">
            <a:spAutoFit/>
          </a:bodyPr>
          <a:lstStyle/>
          <a:p>
            <a:r>
              <a:rPr lang="en-GB" sz="2400" b="1" dirty="0">
                <a:latin typeface="Arial" panose="020B0604020202020204" pitchFamily="34" charset="0"/>
                <a:cs typeface="Arial" panose="020B0604020202020204" pitchFamily="34" charset="0"/>
              </a:rPr>
              <a:t>https://www.facebook.com/OWLOneWorldLearning/</a:t>
            </a:r>
          </a:p>
        </p:txBody>
      </p:sp>
      <p:sp>
        <p:nvSpPr>
          <p:cNvPr id="7" name="AutoShape 4" descr="Image result for website log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AutoShape 6" descr="Image result for website logo"/>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8200" name="Picture 8" descr="Image result for website logo"/>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29355" y="2629397"/>
            <a:ext cx="986387" cy="959098"/>
          </a:xfrm>
          <a:prstGeom prst="rect">
            <a:avLst/>
          </a:prstGeom>
          <a:noFill/>
          <a:extLst>
            <a:ext uri="{909E8E84-426E-40DD-AFC4-6F175D3DCCD1}">
              <a14:hiddenFill xmlns:a14="http://schemas.microsoft.com/office/drawing/2010/main">
                <a:solidFill>
                  <a:srgbClr val="FFFFFF"/>
                </a:solidFill>
              </a14:hiddenFill>
            </a:ext>
          </a:extLst>
        </p:spPr>
      </p:pic>
      <p:sp>
        <p:nvSpPr>
          <p:cNvPr id="9" name="AutoShape 10" descr="Image result for email logo"/>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 name="AutoShape 12" descr="Image result for email logo"/>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AutoShape 14" descr="Image result for email logo"/>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8208" name="Picture 16" descr="Related image"/>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32184" y="3729094"/>
            <a:ext cx="775252" cy="916639"/>
          </a:xfrm>
          <a:prstGeom prst="rect">
            <a:avLst/>
          </a:prstGeom>
          <a:noFill/>
          <a:extLst>
            <a:ext uri="{909E8E84-426E-40DD-AFC4-6F175D3DCCD1}">
              <a14:hiddenFill xmlns:a14="http://schemas.microsoft.com/office/drawing/2010/main">
                <a:solidFill>
                  <a:srgbClr val="FFFFFF"/>
                </a:solidFill>
              </a14:hiddenFill>
            </a:ext>
          </a:extLst>
        </p:spPr>
      </p:pic>
      <p:pic>
        <p:nvPicPr>
          <p:cNvPr id="8210" name="Picture 18" descr="Image result for facebook logo"/>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32183" y="4935896"/>
            <a:ext cx="751829" cy="751829"/>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1227215" y="6122709"/>
            <a:ext cx="4550735" cy="461665"/>
          </a:xfrm>
          <a:prstGeom prst="rect">
            <a:avLst/>
          </a:prstGeom>
          <a:noFill/>
        </p:spPr>
        <p:txBody>
          <a:bodyPr wrap="square" rtlCol="0">
            <a:spAutoFit/>
          </a:bodyPr>
          <a:lstStyle/>
          <a:p>
            <a:r>
              <a:rPr lang="en-GB" sz="2400" b="1" dirty="0">
                <a:latin typeface="Arial" panose="020B0604020202020204" pitchFamily="34" charset="0"/>
                <a:cs typeface="Arial" panose="020B0604020202020204" pitchFamily="34" charset="0"/>
              </a:rPr>
              <a:t>#</a:t>
            </a:r>
            <a:r>
              <a:rPr lang="en-GB" sz="2400" b="1" dirty="0" err="1">
                <a:latin typeface="Arial" panose="020B0604020202020204" pitchFamily="34" charset="0"/>
                <a:cs typeface="Arial" panose="020B0604020202020204" pitchFamily="34" charset="0"/>
              </a:rPr>
              <a:t>oneworldlearning</a:t>
            </a:r>
            <a:endParaRPr lang="en-GB"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799892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4" descr="C:\Users\SarahB\Downloads\joseph-gonzalez-99031-unsplash.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86037" y="0"/>
            <a:ext cx="10287001" cy="6858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B65E3F14-6EAB-F341-9961-6DEDEDD3DEE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830879" y="5817647"/>
            <a:ext cx="957105" cy="870257"/>
          </a:xfrm>
          <a:prstGeom prst="rect">
            <a:avLst/>
          </a:prstGeom>
        </p:spPr>
      </p:pic>
    </p:spTree>
    <p:extLst>
      <p:ext uri="{BB962C8B-B14F-4D97-AF65-F5344CB8AC3E}">
        <p14:creationId xmlns:p14="http://schemas.microsoft.com/office/powerpoint/2010/main" val="26072671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SarahB\AppData\Local\Microsoft\Windows\Temporary Internet Files\Content.Outlook\85Z4J2YN\IMG_20190513_220330.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rot="16200000">
            <a:off x="1101230" y="1263340"/>
            <a:ext cx="6497780" cy="430876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99029728-3A72-C84A-B6F5-C9C299D732EE}"/>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667224" y="998953"/>
            <a:ext cx="1837530" cy="5200684"/>
          </a:xfrm>
          <a:prstGeom prst="rect">
            <a:avLst/>
          </a:prstGeom>
        </p:spPr>
      </p:pic>
      <p:pic>
        <p:nvPicPr>
          <p:cNvPr id="6" name="Picture 5">
            <a:extLst>
              <a:ext uri="{FF2B5EF4-FFF2-40B4-BE49-F238E27FC236}">
                <a16:creationId xmlns:a16="http://schemas.microsoft.com/office/drawing/2014/main" id="{CBCBA367-E681-A14E-80DB-7EF6BA204F55}"/>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flipH="1">
            <a:off x="160522" y="1043410"/>
            <a:ext cx="1913322" cy="5200684"/>
          </a:xfrm>
          <a:prstGeom prst="rect">
            <a:avLst/>
          </a:prstGeom>
        </p:spPr>
      </p:pic>
    </p:spTree>
    <p:extLst>
      <p:ext uri="{BB962C8B-B14F-4D97-AF65-F5344CB8AC3E}">
        <p14:creationId xmlns:p14="http://schemas.microsoft.com/office/powerpoint/2010/main" val="1262641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 y="0"/>
            <a:ext cx="9143999" cy="6905845"/>
          </a:xfrm>
          <a:prstGeom prst="rect">
            <a:avLst/>
          </a:prstGeom>
        </p:spPr>
      </p:pic>
      <p:sp>
        <p:nvSpPr>
          <p:cNvPr id="2" name="Subtitle 1"/>
          <p:cNvSpPr>
            <a:spLocks noGrp="1"/>
          </p:cNvSpPr>
          <p:nvPr>
            <p:ph type="subTitle" idx="1"/>
          </p:nvPr>
        </p:nvSpPr>
        <p:spPr/>
        <p:txBody>
          <a:bodyPr/>
          <a:lstStyle/>
          <a:p>
            <a:endParaRPr lang="en-GB"/>
          </a:p>
        </p:txBody>
      </p:sp>
      <p:sp>
        <p:nvSpPr>
          <p:cNvPr id="3" name="Title 2"/>
          <p:cNvSpPr>
            <a:spLocks noGrp="1"/>
          </p:cNvSpPr>
          <p:nvPr>
            <p:ph type="title"/>
          </p:nvPr>
        </p:nvSpPr>
        <p:spPr/>
        <p:txBody>
          <a:bodyPr/>
          <a:lstStyle/>
          <a:p>
            <a:endParaRPr lang="en-GB"/>
          </a:p>
        </p:txBody>
      </p:sp>
      <p:pic>
        <p:nvPicPr>
          <p:cNvPr id="3076" name="Picture 4" descr="Image result for garrigue malta"/>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32859"/>
            <a:ext cx="4995345" cy="331566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Image result for ghadira nature reserve malta"/>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675081" y="3429000"/>
            <a:ext cx="4468919" cy="3351689"/>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Image result for buskett malta"/>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232407" y="2302264"/>
            <a:ext cx="4679185" cy="25995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0169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Logo"/>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63208" y="3524670"/>
            <a:ext cx="2975051" cy="224781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86809" y="765544"/>
            <a:ext cx="7527851" cy="1815882"/>
          </a:xfrm>
          <a:prstGeom prst="rect">
            <a:avLst/>
          </a:prstGeom>
          <a:noFill/>
        </p:spPr>
        <p:txBody>
          <a:bodyPr wrap="square" rtlCol="0">
            <a:spAutoFit/>
          </a:bodyPr>
          <a:lstStyle/>
          <a:p>
            <a:pPr algn="just"/>
            <a:r>
              <a:rPr lang="en-GB" sz="2800" i="1" dirty="0">
                <a:latin typeface="Arial" panose="020B0604020202020204" pitchFamily="34" charset="0"/>
                <a:cs typeface="Arial" panose="020B0604020202020204" pitchFamily="34" charset="0"/>
              </a:rPr>
              <a:t>To have a country which flourishes with increased biodiversity and an increased respect towards it by the people of Malta and Gozo to live sustainably with nature. </a:t>
            </a:r>
          </a:p>
        </p:txBody>
      </p:sp>
    </p:spTree>
    <p:extLst>
      <p:ext uri="{BB962C8B-B14F-4D97-AF65-F5344CB8AC3E}">
        <p14:creationId xmlns:p14="http://schemas.microsoft.com/office/powerpoint/2010/main" val="4241483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17773" y="2264323"/>
            <a:ext cx="2528280" cy="3170220"/>
          </a:xfrm>
          <a:prstGeom prst="rect">
            <a:avLst/>
          </a:prstGeom>
        </p:spPr>
      </p:pic>
      <p:pic>
        <p:nvPicPr>
          <p:cNvPr id="7" name="Picture 6">
            <a:extLst>
              <a:ext uri="{FF2B5EF4-FFF2-40B4-BE49-F238E27FC236}">
                <a16:creationId xmlns:a16="http://schemas.microsoft.com/office/drawing/2014/main" id="{B65E3F14-6EAB-F341-9961-6DEDEDD3DEE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001000" y="5817647"/>
            <a:ext cx="957105" cy="870257"/>
          </a:xfrm>
          <a:prstGeom prst="rect">
            <a:avLst/>
          </a:prstGeom>
        </p:spPr>
      </p:pic>
      <p:pic>
        <p:nvPicPr>
          <p:cNvPr id="6" name="Picture 5">
            <a:extLst>
              <a:ext uri="{FF2B5EF4-FFF2-40B4-BE49-F238E27FC236}">
                <a16:creationId xmlns:a16="http://schemas.microsoft.com/office/drawing/2014/main" id="{06E66127-A457-A44D-BD4D-5F80638E982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32079" y="6231206"/>
            <a:ext cx="2582426" cy="403648"/>
          </a:xfrm>
          <a:prstGeom prst="rect">
            <a:avLst/>
          </a:prstGeom>
        </p:spPr>
      </p:pic>
      <p:pic>
        <p:nvPicPr>
          <p:cNvPr id="1026" name="Picture 2" descr="\\192.168.1.5\Media\Bird Life Media\Animations, logos, icons and music\Logos\One World Learning\ONE WORLD LEARNING logo_final.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263251" y="1755044"/>
            <a:ext cx="4637323" cy="393642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32079" y="703791"/>
            <a:ext cx="3495977" cy="523220"/>
          </a:xfrm>
          <a:prstGeom prst="rect">
            <a:avLst/>
          </a:prstGeom>
          <a:blipFill>
            <a:blip r:embed="rId7" cstate="email">
              <a:alphaModFix amt="78000"/>
              <a:extLst>
                <a:ext uri="{28A0092B-C50C-407E-A947-70E740481C1C}">
                  <a14:useLocalDpi xmlns:a14="http://schemas.microsoft.com/office/drawing/2010/main"/>
                </a:ext>
              </a:extLst>
            </a:blip>
            <a:stretch>
              <a:fillRect/>
            </a:stretch>
          </a:blipFill>
        </p:spPr>
        <p:txBody>
          <a:bodyPr wrap="square" rtlCol="0">
            <a:spAutoFit/>
          </a:bodyPr>
          <a:lstStyle/>
          <a:p>
            <a:pPr algn="ctr"/>
            <a:r>
              <a:rPr lang="en-GB" sz="2800" b="1" dirty="0">
                <a:latin typeface="Arial" panose="020B0604020202020204" pitchFamily="34" charset="0"/>
                <a:cs typeface="Arial" panose="020B0604020202020204" pitchFamily="34" charset="0"/>
              </a:rPr>
              <a:t>Biodiversity</a:t>
            </a:r>
          </a:p>
        </p:txBody>
      </p:sp>
      <p:sp>
        <p:nvSpPr>
          <p:cNvPr id="5" name="TextBox 4"/>
          <p:cNvSpPr txBox="1"/>
          <p:nvPr/>
        </p:nvSpPr>
        <p:spPr>
          <a:xfrm>
            <a:off x="5525037" y="703791"/>
            <a:ext cx="2606786" cy="523220"/>
          </a:xfrm>
          <a:prstGeom prst="rect">
            <a:avLst/>
          </a:prstGeom>
          <a:blipFill>
            <a:blip r:embed="rId7" cstate="email">
              <a:alphaModFix amt="78000"/>
              <a:extLst>
                <a:ext uri="{28A0092B-C50C-407E-A947-70E740481C1C}">
                  <a14:useLocalDpi xmlns:a14="http://schemas.microsoft.com/office/drawing/2010/main"/>
                </a:ext>
              </a:extLst>
            </a:blip>
            <a:stretch>
              <a:fillRect/>
            </a:stretch>
          </a:blipFill>
        </p:spPr>
        <p:txBody>
          <a:bodyPr wrap="square" rtlCol="0">
            <a:spAutoFit/>
          </a:bodyPr>
          <a:lstStyle/>
          <a:p>
            <a:r>
              <a:rPr lang="en-GB" sz="2800" b="1" dirty="0">
                <a:latin typeface="Arial" panose="020B0604020202020204" pitchFamily="34" charset="0"/>
                <a:cs typeface="Arial" panose="020B0604020202020204" pitchFamily="34" charset="0"/>
              </a:rPr>
              <a:t>Sustainability</a:t>
            </a:r>
            <a:endParaRPr lang="en-GB" sz="2400" b="1" dirty="0">
              <a:latin typeface="Arial" panose="020B0604020202020204" pitchFamily="34" charset="0"/>
              <a:cs typeface="Arial" panose="020B0604020202020204" pitchFamily="34" charset="0"/>
            </a:endParaRPr>
          </a:p>
        </p:txBody>
      </p:sp>
      <p:sp>
        <p:nvSpPr>
          <p:cNvPr id="8" name="TextBox 7"/>
          <p:cNvSpPr txBox="1"/>
          <p:nvPr/>
        </p:nvSpPr>
        <p:spPr>
          <a:xfrm>
            <a:off x="3889419" y="1231825"/>
            <a:ext cx="998113" cy="523220"/>
          </a:xfrm>
          <a:prstGeom prst="rect">
            <a:avLst/>
          </a:prstGeom>
          <a:noFill/>
        </p:spPr>
        <p:txBody>
          <a:bodyPr wrap="square" rtlCol="0">
            <a:spAutoFit/>
          </a:bodyPr>
          <a:lstStyle/>
          <a:p>
            <a:pPr algn="ctr"/>
            <a:r>
              <a:rPr lang="en-GB" sz="2800" dirty="0">
                <a:latin typeface="Arial" panose="020B0604020202020204" pitchFamily="34" charset="0"/>
                <a:cs typeface="Arial" panose="020B0604020202020204" pitchFamily="34" charset="0"/>
              </a:rPr>
              <a:t>and</a:t>
            </a:r>
          </a:p>
        </p:txBody>
      </p:sp>
      <p:pic>
        <p:nvPicPr>
          <p:cNvPr id="2" name="Picture 2" descr="https://birdlifemalta.org/wp-content/uploads/2018/01/Dinja-Wahda_NEW-2018-250x324.png"/>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3391288" y="2264323"/>
            <a:ext cx="2381250" cy="3086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4430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nodeType="clickEffect">
                                  <p:stCondLst>
                                    <p:cond delay="0"/>
                                  </p:stCondLst>
                                  <p:childTnLst>
                                    <p:animEffect transition="out" filter="fade">
                                      <p:cBhvr>
                                        <p:cTn id="10" dur="500"/>
                                        <p:tgtEl>
                                          <p:spTgt spid="9"/>
                                        </p:tgtEl>
                                      </p:cBhvr>
                                    </p:animEffect>
                                    <p:set>
                                      <p:cBhvr>
                                        <p:cTn id="11" dur="1" fill="hold">
                                          <p:stCondLst>
                                            <p:cond delay="499"/>
                                          </p:stCondLst>
                                        </p:cTn>
                                        <p:tgtEl>
                                          <p:spTgt spid="9"/>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2"/>
                                        </p:tgtEl>
                                      </p:cBhvr>
                                    </p:animEffect>
                                    <p:set>
                                      <p:cBhvr>
                                        <p:cTn id="20" dur="1" fill="hold">
                                          <p:stCondLst>
                                            <p:cond delay="499"/>
                                          </p:stCondLst>
                                        </p:cTn>
                                        <p:tgtEl>
                                          <p:spTgt spid="2"/>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2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65E3F14-6EAB-F341-9961-6DEDEDD3DEE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001000" y="5817647"/>
            <a:ext cx="957105" cy="870257"/>
          </a:xfrm>
          <a:prstGeom prst="rect">
            <a:avLst/>
          </a:prstGeom>
        </p:spPr>
      </p:pic>
      <p:pic>
        <p:nvPicPr>
          <p:cNvPr id="6" name="Picture 5">
            <a:extLst>
              <a:ext uri="{FF2B5EF4-FFF2-40B4-BE49-F238E27FC236}">
                <a16:creationId xmlns:a16="http://schemas.microsoft.com/office/drawing/2014/main" id="{06E66127-A457-A44D-BD4D-5F80638E982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32079" y="6231206"/>
            <a:ext cx="2582426" cy="403648"/>
          </a:xfrm>
          <a:prstGeom prst="rect">
            <a:avLst/>
          </a:prstGeom>
        </p:spPr>
      </p:pic>
      <p:pic>
        <p:nvPicPr>
          <p:cNvPr id="10" name="Picture 9">
            <a:extLst>
              <a:ext uri="{FF2B5EF4-FFF2-40B4-BE49-F238E27FC236}">
                <a16:creationId xmlns:a16="http://schemas.microsoft.com/office/drawing/2014/main" id="{96E6441A-44E1-0A43-B753-FE271FB113C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15606" y="-1845279"/>
            <a:ext cx="7163946" cy="10137887"/>
          </a:xfrm>
          <a:prstGeom prst="rect">
            <a:avLst/>
          </a:prstGeom>
        </p:spPr>
      </p:pic>
    </p:spTree>
    <p:extLst>
      <p:ext uri="{BB962C8B-B14F-4D97-AF65-F5344CB8AC3E}">
        <p14:creationId xmlns:p14="http://schemas.microsoft.com/office/powerpoint/2010/main" val="40224848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result for Birdlife international"/>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1586946"/>
            <a:ext cx="9144000" cy="3838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74628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C:\Users\SarahB\Downloads\robert-collins-333411-unsplash.jpg"/>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63743" cy="6866555"/>
          </a:xfrm>
          <a:prstGeom prst="rect">
            <a:avLst/>
          </a:prstGeom>
          <a:noFill/>
          <a:ln>
            <a:noFill/>
          </a:ln>
        </p:spPr>
      </p:pic>
      <p:pic>
        <p:nvPicPr>
          <p:cNvPr id="7" name="Picture 6">
            <a:extLst>
              <a:ext uri="{FF2B5EF4-FFF2-40B4-BE49-F238E27FC236}">
                <a16:creationId xmlns:a16="http://schemas.microsoft.com/office/drawing/2014/main" id="{B65E3F14-6EAB-F341-9961-6DEDEDD3DEE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001000" y="5817647"/>
            <a:ext cx="957105" cy="870257"/>
          </a:xfrm>
          <a:prstGeom prst="rect">
            <a:avLst/>
          </a:prstGeom>
        </p:spPr>
      </p:pic>
      <p:sp>
        <p:nvSpPr>
          <p:cNvPr id="4" name="TextBox 3"/>
          <p:cNvSpPr txBox="1"/>
          <p:nvPr/>
        </p:nvSpPr>
        <p:spPr>
          <a:xfrm>
            <a:off x="999362" y="887712"/>
            <a:ext cx="7100668" cy="707886"/>
          </a:xfrm>
          <a:prstGeom prst="rect">
            <a:avLst/>
          </a:prstGeom>
          <a:noFill/>
        </p:spPr>
        <p:txBody>
          <a:bodyPr wrap="square" rtlCol="0">
            <a:spAutoFit/>
          </a:bodyPr>
          <a:lstStyle/>
          <a:p>
            <a:pPr algn="ctr"/>
            <a:r>
              <a:rPr lang="en-GB" sz="2000" b="1" dirty="0">
                <a:solidFill>
                  <a:schemeClr val="bg1"/>
                </a:solidFill>
                <a:latin typeface="Arial" panose="020B0604020202020204" pitchFamily="34" charset="0"/>
                <a:cs typeface="Arial" panose="020B0604020202020204" pitchFamily="34" charset="0"/>
              </a:rPr>
              <a:t>Learning through nature to inspire, equip and empower individuals and communities to live sustainably</a:t>
            </a:r>
            <a:endParaRPr lang="en-GB"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614739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2" name="Picture 6" descr="C:\Users\SarahB\BirdLife Malta\Education - Education\One World Learning\General Partner Information\Communications\Circle green CMYK.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049632" y="3004046"/>
            <a:ext cx="2658784" cy="1991287"/>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descr="C:\Users\SarahB\BirdLife Malta\Education - Education\One World Learning\General Partner Information\Communications\Circle green CMYK.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62649" y="626533"/>
            <a:ext cx="2532857" cy="164944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Users\SarahB\BirdLife Malta\Education - Education\One World Learning\General Partner Information\Communications\Circle blue CMYK.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62649" y="3040891"/>
            <a:ext cx="2751855" cy="2137072"/>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SarahB\BirdLife Malta\Education - Education\One World Learning\General Partner Information\Communications\Circle blue CMYK.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369613" y="491067"/>
            <a:ext cx="2338803" cy="191055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Users\SarahB\BirdLife Malta\Education - Education\One World Learning\General Partner Information\Communications\Circle yellow CMYK.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609298" y="287805"/>
            <a:ext cx="2197885" cy="1572907"/>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C:\Users\SarahB\BirdLife Malta\Education - Education\One World Learning\General Partner Information\Communications\Circle yellow CMYK.jp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3547072" y="4182194"/>
            <a:ext cx="2197885" cy="163545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B65E3F14-6EAB-F341-9961-6DEDEDD3DEE9}"/>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8001000" y="5817647"/>
            <a:ext cx="957105" cy="870257"/>
          </a:xfrm>
          <a:prstGeom prst="rect">
            <a:avLst/>
          </a:prstGeom>
        </p:spPr>
      </p:pic>
      <p:pic>
        <p:nvPicPr>
          <p:cNvPr id="6" name="Picture 5">
            <a:extLst>
              <a:ext uri="{FF2B5EF4-FFF2-40B4-BE49-F238E27FC236}">
                <a16:creationId xmlns:a16="http://schemas.microsoft.com/office/drawing/2014/main" id="{06E66127-A457-A44D-BD4D-5F80638E9827}"/>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432079" y="6231206"/>
            <a:ext cx="2582426" cy="403648"/>
          </a:xfrm>
          <a:prstGeom prst="rect">
            <a:avLst/>
          </a:prstGeom>
        </p:spPr>
      </p:pic>
      <p:sp>
        <p:nvSpPr>
          <p:cNvPr id="2" name="Rectangle 1"/>
          <p:cNvSpPr/>
          <p:nvPr/>
        </p:nvSpPr>
        <p:spPr>
          <a:xfrm>
            <a:off x="3769943" y="890229"/>
            <a:ext cx="2693506" cy="369332"/>
          </a:xfrm>
          <a:prstGeom prst="rect">
            <a:avLst/>
          </a:prstGeom>
        </p:spPr>
        <p:txBody>
          <a:bodyPr wrap="square">
            <a:spAutoFit/>
          </a:bodyPr>
          <a:lstStyle/>
          <a:p>
            <a:r>
              <a:rPr lang="en-GB" dirty="0">
                <a:latin typeface="Arial" panose="020B0604020202020204" pitchFamily="34" charset="0"/>
                <a:cs typeface="Arial" panose="020B0604020202020204" pitchFamily="34" charset="0"/>
              </a:rPr>
              <a:t> More effective</a:t>
            </a:r>
          </a:p>
        </p:txBody>
      </p:sp>
      <p:sp>
        <p:nvSpPr>
          <p:cNvPr id="4" name="TextBox 3"/>
          <p:cNvSpPr txBox="1"/>
          <p:nvPr/>
        </p:nvSpPr>
        <p:spPr>
          <a:xfrm>
            <a:off x="1095681" y="2671559"/>
            <a:ext cx="7100668" cy="400110"/>
          </a:xfrm>
          <a:prstGeom prst="rect">
            <a:avLst/>
          </a:prstGeom>
          <a:noFill/>
        </p:spPr>
        <p:txBody>
          <a:bodyPr wrap="square" rtlCol="0">
            <a:spAutoFit/>
          </a:bodyPr>
          <a:lstStyle/>
          <a:p>
            <a:pPr algn="ctr"/>
            <a:r>
              <a:rPr lang="en-GB" sz="2000" b="1" dirty="0">
                <a:latin typeface="Arial" panose="020B0604020202020204" pitchFamily="34" charset="0"/>
                <a:cs typeface="Arial" panose="020B0604020202020204" pitchFamily="34" charset="0"/>
              </a:rPr>
              <a:t>Why Collaborate?</a:t>
            </a:r>
          </a:p>
        </p:txBody>
      </p:sp>
      <p:sp>
        <p:nvSpPr>
          <p:cNvPr id="8" name="Rectangle 7"/>
          <p:cNvSpPr/>
          <p:nvPr/>
        </p:nvSpPr>
        <p:spPr>
          <a:xfrm>
            <a:off x="6686020" y="1130286"/>
            <a:ext cx="2457980" cy="646331"/>
          </a:xfrm>
          <a:prstGeom prst="rect">
            <a:avLst/>
          </a:prstGeom>
        </p:spPr>
        <p:txBody>
          <a:bodyPr wrap="square">
            <a:spAutoFit/>
          </a:bodyPr>
          <a:lstStyle/>
          <a:p>
            <a:r>
              <a:rPr lang="en-GB" dirty="0">
                <a:latin typeface="Arial" panose="020B0604020202020204" pitchFamily="34" charset="0"/>
                <a:cs typeface="Arial" panose="020B0604020202020204" pitchFamily="34" charset="0"/>
              </a:rPr>
              <a:t> Professional Development</a:t>
            </a:r>
          </a:p>
        </p:txBody>
      </p:sp>
      <p:sp>
        <p:nvSpPr>
          <p:cNvPr id="9" name="Rectangle 8"/>
          <p:cNvSpPr/>
          <p:nvPr/>
        </p:nvSpPr>
        <p:spPr>
          <a:xfrm>
            <a:off x="432079" y="3722315"/>
            <a:ext cx="2749291" cy="923330"/>
          </a:xfrm>
          <a:prstGeom prst="rect">
            <a:avLst/>
          </a:prstGeom>
        </p:spPr>
        <p:txBody>
          <a:bodyPr wrap="square">
            <a:spAutoFit/>
          </a:bodyPr>
          <a:lstStyle/>
          <a:p>
            <a:r>
              <a:rPr lang="en-GB" dirty="0">
                <a:latin typeface="Arial" panose="020B0604020202020204" pitchFamily="34" charset="0"/>
                <a:cs typeface="Arial" panose="020B0604020202020204" pitchFamily="34" charset="0"/>
              </a:rPr>
              <a:t> Share knowledge, experience and learn from others </a:t>
            </a:r>
          </a:p>
        </p:txBody>
      </p:sp>
      <p:sp>
        <p:nvSpPr>
          <p:cNvPr id="10" name="Rectangle 9"/>
          <p:cNvSpPr/>
          <p:nvPr/>
        </p:nvSpPr>
        <p:spPr>
          <a:xfrm>
            <a:off x="6397602" y="3812862"/>
            <a:ext cx="2560503" cy="369332"/>
          </a:xfrm>
          <a:prstGeom prst="rect">
            <a:avLst/>
          </a:prstGeom>
        </p:spPr>
        <p:txBody>
          <a:bodyPr wrap="square">
            <a:spAutoFit/>
          </a:bodyPr>
          <a:lstStyle/>
          <a:p>
            <a:r>
              <a:rPr lang="en-GB" dirty="0">
                <a:latin typeface="Arial" panose="020B0604020202020204" pitchFamily="34" charset="0"/>
                <a:cs typeface="Arial" panose="020B0604020202020204" pitchFamily="34" charset="0"/>
              </a:rPr>
              <a:t> Improve quality </a:t>
            </a:r>
          </a:p>
        </p:txBody>
      </p:sp>
      <p:sp>
        <p:nvSpPr>
          <p:cNvPr id="11" name="Rectangle 10"/>
          <p:cNvSpPr/>
          <p:nvPr/>
        </p:nvSpPr>
        <p:spPr>
          <a:xfrm>
            <a:off x="432079" y="2473766"/>
            <a:ext cx="1761870" cy="369332"/>
          </a:xfrm>
          <a:prstGeom prst="rect">
            <a:avLst/>
          </a:prstGeom>
        </p:spPr>
        <p:txBody>
          <a:bodyPr wrap="square">
            <a:spAutoFit/>
          </a:bodyPr>
          <a:lstStyle/>
          <a:p>
            <a:r>
              <a:rPr lang="en-GB" dirty="0">
                <a:latin typeface="Arial" panose="020B0604020202020204" pitchFamily="34" charset="0"/>
                <a:cs typeface="Arial" panose="020B0604020202020204" pitchFamily="34" charset="0"/>
              </a:rPr>
              <a:t> </a:t>
            </a:r>
          </a:p>
        </p:txBody>
      </p:sp>
      <p:sp>
        <p:nvSpPr>
          <p:cNvPr id="12" name="Rectangle 11"/>
          <p:cNvSpPr/>
          <p:nvPr/>
        </p:nvSpPr>
        <p:spPr>
          <a:xfrm>
            <a:off x="3765079" y="4808631"/>
            <a:ext cx="1761870" cy="369332"/>
          </a:xfrm>
          <a:prstGeom prst="rect">
            <a:avLst/>
          </a:prstGeom>
        </p:spPr>
        <p:txBody>
          <a:bodyPr wrap="square">
            <a:spAutoFit/>
          </a:bodyPr>
          <a:lstStyle/>
          <a:p>
            <a:r>
              <a:rPr lang="en-GB" dirty="0">
                <a:latin typeface="Arial" panose="020B0604020202020204" pitchFamily="34" charset="0"/>
                <a:cs typeface="Arial" panose="020B0604020202020204" pitchFamily="34" charset="0"/>
              </a:rPr>
              <a:t> Global Vision </a:t>
            </a:r>
          </a:p>
        </p:txBody>
      </p:sp>
      <p:sp>
        <p:nvSpPr>
          <p:cNvPr id="13" name="Rectangle 12"/>
          <p:cNvSpPr/>
          <p:nvPr/>
        </p:nvSpPr>
        <p:spPr>
          <a:xfrm>
            <a:off x="527182" y="1296177"/>
            <a:ext cx="2222788" cy="369332"/>
          </a:xfrm>
          <a:prstGeom prst="rect">
            <a:avLst/>
          </a:prstGeom>
        </p:spPr>
        <p:txBody>
          <a:bodyPr wrap="square">
            <a:spAutoFit/>
          </a:bodyPr>
          <a:lstStyle/>
          <a:p>
            <a:r>
              <a:rPr lang="en-GB" dirty="0">
                <a:latin typeface="Arial" panose="020B0604020202020204" pitchFamily="34" charset="0"/>
                <a:cs typeface="Arial" panose="020B0604020202020204" pitchFamily="34" charset="0"/>
              </a:rPr>
              <a:t> Build a reputation </a:t>
            </a:r>
          </a:p>
        </p:txBody>
      </p:sp>
    </p:spTree>
    <p:extLst>
      <p:ext uri="{BB962C8B-B14F-4D97-AF65-F5344CB8AC3E}">
        <p14:creationId xmlns:p14="http://schemas.microsoft.com/office/powerpoint/2010/main" val="896706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0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10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09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10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09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9" grpId="0"/>
      <p:bldP spid="10" grpId="0"/>
      <p:bldP spid="12" grpId="0"/>
      <p:bldP spid="13" grpId="0"/>
    </p:bld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DF4CA1A8-726D-E646-9E55-83069A0E49E6}" vid="{EEDCE36F-1BD1-8244-BA83-8A9F88AE43A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Custom Design</Template>
  <TotalTime>3900</TotalTime>
  <Words>2138</Words>
  <Application>Microsoft Office PowerPoint</Application>
  <PresentationFormat>On-screen Show (4:3)</PresentationFormat>
  <Paragraphs>127</Paragraphs>
  <Slides>17</Slides>
  <Notes>16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Calibri Light</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Our education resources…</vt:lpstr>
      <vt:lpstr>Webinars and Events</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Matt Robinson</cp:lastModifiedBy>
  <cp:revision>104</cp:revision>
  <dcterms:created xsi:type="dcterms:W3CDTF">2018-07-11T12:53:36Z</dcterms:created>
  <dcterms:modified xsi:type="dcterms:W3CDTF">2019-08-21T10:06:23Z</dcterms:modified>
</cp:coreProperties>
</file>